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1" r:id="rId7"/>
    <p:sldId id="264" r:id="rId8"/>
    <p:sldId id="265" r:id="rId9"/>
    <p:sldId id="266" r:id="rId10"/>
    <p:sldId id="267" r:id="rId11"/>
    <p:sldId id="262" r:id="rId12"/>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2CD"/>
          </a:solidFill>
        </a:fill>
      </a:tcStyle>
    </a:wholeTbl>
    <a:band2H>
      <a:tcTxStyle/>
      <a:tcStyle>
        <a:tcBdr/>
        <a:fill>
          <a:solidFill>
            <a:srgbClr val="FF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1" d="100"/>
          <a:sy n="141" d="100"/>
        </p:scale>
        <p:origin x="74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F:\Internship\KPMG\KPMG_VI_New_raw_data_update_final.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F:\Internship\KPMG\KPMG_VI_New_raw_data_update_final.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F:\Internship\KPMG\KPMG_VI_New_raw_data_update_final.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pivotSource>
    <c:name>[KPMG_VI_New_raw_data_update_final.xlsx]Bike Related Purchase Based On !PivotTable1</c:name>
    <c:fmtId val="2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Bike Related Purchase Based On</a:t>
            </a:r>
          </a:p>
          <a:p>
            <a:pPr>
              <a:defRPr/>
            </a:pPr>
            <a:r>
              <a:rPr lang="en-IN"/>
              <a:t>Gender</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1">
              <a:shade val="76000"/>
            </a:schemeClr>
          </a:solidFill>
          <a:ln>
            <a:noFill/>
          </a:ln>
          <a:effectLst/>
        </c:spPr>
      </c:pivotFmt>
      <c:pivotFmt>
        <c:idx val="3"/>
        <c:spPr>
          <a:solidFill>
            <a:schemeClr val="accent1">
              <a:tint val="77000"/>
            </a:schemeClr>
          </a:solidFill>
          <a:ln>
            <a:noFill/>
          </a:ln>
          <a:effectLst/>
        </c:spPr>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1"/>
          <c:showBubbleSize val="0"/>
          <c:extLst>
            <c:ext xmlns:c15="http://schemas.microsoft.com/office/drawing/2012/chart" uri="{CE6537A1-D6FC-4f65-9D91-7224C49458BB}"/>
          </c:extLst>
        </c:dLbl>
      </c:pivotFmt>
      <c:pivotFmt>
        <c:idx val="5"/>
        <c:spPr>
          <a:solidFill>
            <a:schemeClr val="accent1">
              <a:shade val="76000"/>
            </a:schemeClr>
          </a:solidFill>
          <a:ln>
            <a:noFill/>
          </a:ln>
          <a:effectLst/>
        </c:spPr>
      </c:pivotFmt>
      <c:pivotFmt>
        <c:idx val="6"/>
        <c:spPr>
          <a:solidFill>
            <a:schemeClr val="accent1">
              <a:tint val="77000"/>
            </a:schemeClr>
          </a:solidFill>
          <a:ln>
            <a:noFill/>
          </a:ln>
          <a:effectLst/>
        </c:spPr>
      </c:pivotFmt>
    </c:pivotFmts>
    <c:plotArea>
      <c:layout/>
      <c:pieChart>
        <c:varyColors val="1"/>
        <c:ser>
          <c:idx val="0"/>
          <c:order val="0"/>
          <c:tx>
            <c:strRef>
              <c:f>'Bike Related Purchase Based On '!$B$3</c:f>
              <c:strCache>
                <c:ptCount val="1"/>
                <c:pt idx="0">
                  <c:v>Total</c:v>
                </c:pt>
              </c:strCache>
            </c:strRef>
          </c:tx>
          <c:dPt>
            <c:idx val="0"/>
            <c:bubble3D val="0"/>
            <c:spPr>
              <a:solidFill>
                <a:schemeClr val="accent1">
                  <a:shade val="76000"/>
                </a:schemeClr>
              </a:solidFill>
              <a:ln>
                <a:noFill/>
              </a:ln>
              <a:effectLst/>
            </c:spPr>
            <c:extLst>
              <c:ext xmlns:c16="http://schemas.microsoft.com/office/drawing/2014/chart" uri="{C3380CC4-5D6E-409C-BE32-E72D297353CC}">
                <c16:uniqueId val="{00000001-FCB8-4528-AEA9-AC790E7700A9}"/>
              </c:ext>
            </c:extLst>
          </c:dPt>
          <c:dPt>
            <c:idx val="1"/>
            <c:bubble3D val="0"/>
            <c:spPr>
              <a:solidFill>
                <a:schemeClr val="accent1">
                  <a:tint val="77000"/>
                </a:schemeClr>
              </a:solidFill>
              <a:ln>
                <a:noFill/>
              </a:ln>
              <a:effectLst/>
            </c:spPr>
            <c:extLst>
              <c:ext xmlns:c16="http://schemas.microsoft.com/office/drawing/2014/chart" uri="{C3380CC4-5D6E-409C-BE32-E72D297353CC}">
                <c16:uniqueId val="{00000003-FCB8-4528-AEA9-AC790E7700A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'Bike Related Purchase Based On '!$A$4:$A$6</c:f>
              <c:strCache>
                <c:ptCount val="2"/>
                <c:pt idx="0">
                  <c:v>Female</c:v>
                </c:pt>
                <c:pt idx="1">
                  <c:v>Male</c:v>
                </c:pt>
              </c:strCache>
            </c:strRef>
          </c:cat>
          <c:val>
            <c:numRef>
              <c:f>'Bike Related Purchase Based On '!$B$4:$B$6</c:f>
              <c:numCache>
                <c:formatCode>General</c:formatCode>
                <c:ptCount val="2"/>
                <c:pt idx="0">
                  <c:v>10247</c:v>
                </c:pt>
                <c:pt idx="1">
                  <c:v>9198</c:v>
                </c:pt>
              </c:numCache>
            </c:numRef>
          </c:val>
          <c:extLst>
            <c:ext xmlns:c16="http://schemas.microsoft.com/office/drawing/2014/chart" uri="{C3380CC4-5D6E-409C-BE32-E72D297353CC}">
              <c16:uniqueId val="{00000004-FCB8-4528-AEA9-AC790E7700A9}"/>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[KPMG_VI_New_raw_data_update_final.xlsx]Profit Based on Industry!PivotTable8</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Profit </a:t>
            </a:r>
            <a:r>
              <a:rPr lang="en-GB"/>
              <a:t>Based on Industry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'Profit Based on Industry'!$B$3</c:f>
              <c:strCache>
                <c:ptCount val="1"/>
                <c:pt idx="0">
                  <c:v>Total</c:v>
                </c:pt>
              </c:strCache>
            </c:strRef>
          </c:tx>
          <c:spPr>
            <a:solidFill>
              <a:schemeClr val="accent1"/>
            </a:solidFill>
            <a:ln>
              <a:noFill/>
            </a:ln>
            <a:effectLst/>
          </c:spPr>
          <c:invertIfNegative val="0"/>
          <c:cat>
            <c:strRef>
              <c:f>'Profit Based on Industry'!$A$4:$A$13</c:f>
              <c:strCache>
                <c:ptCount val="9"/>
                <c:pt idx="0">
                  <c:v>Argiculture</c:v>
                </c:pt>
                <c:pt idx="1">
                  <c:v>Entertainment</c:v>
                </c:pt>
                <c:pt idx="2">
                  <c:v>Financial Services</c:v>
                </c:pt>
                <c:pt idx="3">
                  <c:v>Health</c:v>
                </c:pt>
                <c:pt idx="4">
                  <c:v>IT</c:v>
                </c:pt>
                <c:pt idx="5">
                  <c:v>Manufacturing</c:v>
                </c:pt>
                <c:pt idx="6">
                  <c:v>Property</c:v>
                </c:pt>
                <c:pt idx="7">
                  <c:v>Retail</c:v>
                </c:pt>
                <c:pt idx="8">
                  <c:v>Telecommunications</c:v>
                </c:pt>
              </c:strCache>
            </c:strRef>
          </c:cat>
          <c:val>
            <c:numRef>
              <c:f>'Profit Based on Industry'!$B$4:$B$13</c:f>
              <c:numCache>
                <c:formatCode>_-[$$-409]* #,##0.00_ ;_-[$$-409]* \-#,##0.00\ ;_-[$$-409]* "-"??_ ;_-@_ </c:formatCode>
                <c:ptCount val="9"/>
                <c:pt idx="0">
                  <c:v>344329.3699999997</c:v>
                </c:pt>
                <c:pt idx="1">
                  <c:v>420312.86000000016</c:v>
                </c:pt>
                <c:pt idx="2">
                  <c:v>2452180.5599999968</c:v>
                </c:pt>
                <c:pt idx="3">
                  <c:v>1974691.3900000069</c:v>
                </c:pt>
                <c:pt idx="4">
                  <c:v>714294.49000000127</c:v>
                </c:pt>
                <c:pt idx="5">
                  <c:v>2518466.3949718936</c:v>
                </c:pt>
                <c:pt idx="6">
                  <c:v>840012.88000000047</c:v>
                </c:pt>
                <c:pt idx="7">
                  <c:v>1190140.6499999997</c:v>
                </c:pt>
                <c:pt idx="8">
                  <c:v>274387.74</c:v>
                </c:pt>
              </c:numCache>
            </c:numRef>
          </c:val>
          <c:extLst>
            <c:ext xmlns:c16="http://schemas.microsoft.com/office/drawing/2014/chart" uri="{C3380CC4-5D6E-409C-BE32-E72D297353CC}">
              <c16:uniqueId val="{00000000-9734-450F-B48F-44C4B7525BE0}"/>
            </c:ext>
          </c:extLst>
        </c:ser>
        <c:dLbls>
          <c:showLegendKey val="0"/>
          <c:showVal val="0"/>
          <c:showCatName val="0"/>
          <c:showSerName val="0"/>
          <c:showPercent val="0"/>
          <c:showBubbleSize val="0"/>
        </c:dLbls>
        <c:gapWidth val="219"/>
        <c:overlap val="-27"/>
        <c:axId val="499266176"/>
        <c:axId val="490725424"/>
      </c:barChart>
      <c:catAx>
        <c:axId val="499266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0725424"/>
        <c:crosses val="autoZero"/>
        <c:auto val="1"/>
        <c:lblAlgn val="ctr"/>
        <c:lblOffset val="100"/>
        <c:noMultiLvlLbl val="0"/>
      </c:catAx>
      <c:valAx>
        <c:axId val="490725424"/>
        <c:scaling>
          <c:orientation val="minMax"/>
        </c:scaling>
        <c:delete val="0"/>
        <c:axPos val="l"/>
        <c:majorGridlines>
          <c:spPr>
            <a:ln w="9525" cap="flat" cmpd="sng" algn="ctr">
              <a:solidFill>
                <a:schemeClr val="tx1">
                  <a:lumMod val="15000"/>
                  <a:lumOff val="85000"/>
                </a:schemeClr>
              </a:solidFill>
              <a:round/>
            </a:ln>
            <a:effectLst/>
          </c:spPr>
        </c:majorGridlines>
        <c:numFmt formatCode="_-[$$-409]* #,##0.00_ ;_-[$$-409]* \-#,##0.00\ ;_-[$$-409]* &quot;-&quot;??_ ;_-@_ "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92661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pivotSource>
    <c:name>[KPMG_VI_New_raw_data_update_final.xlsx]Age Clusters Profit!PivotTable5</c:name>
    <c:fmtId val="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Age Clusters Profit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'Age Clusters Profit'!$B$3:$B$4</c:f>
              <c:strCache>
                <c:ptCount val="1"/>
                <c:pt idx="0">
                  <c:v>Affluent Customer</c:v>
                </c:pt>
              </c:strCache>
            </c:strRef>
          </c:tx>
          <c:spPr>
            <a:solidFill>
              <a:schemeClr val="accent1">
                <a:tint val="65000"/>
              </a:schemeClr>
            </a:solidFill>
            <a:ln>
              <a:noFill/>
            </a:ln>
            <a:effectLst/>
          </c:spPr>
          <c:invertIfNegative val="0"/>
          <c:cat>
            <c:strRef>
              <c:f>'Age Clusters Profit'!$A$5:$A$12</c:f>
              <c:strCache>
                <c:ptCount val="7"/>
                <c:pt idx="0">
                  <c:v>28-37</c:v>
                </c:pt>
                <c:pt idx="1">
                  <c:v>38-47</c:v>
                </c:pt>
                <c:pt idx="2">
                  <c:v>48-57</c:v>
                </c:pt>
                <c:pt idx="3">
                  <c:v>58-67</c:v>
                </c:pt>
                <c:pt idx="4">
                  <c:v>68-77</c:v>
                </c:pt>
                <c:pt idx="5">
                  <c:v>78-87</c:v>
                </c:pt>
                <c:pt idx="6">
                  <c:v>&gt;98</c:v>
                </c:pt>
              </c:strCache>
            </c:strRef>
          </c:cat>
          <c:val>
            <c:numRef>
              <c:f>'Age Clusters Profit'!$B$5:$B$12</c:f>
              <c:numCache>
                <c:formatCode>_-[$$-409]* #,##0_ ;_-[$$-409]* \-#,##0\ ;_-[$$-409]* "-"??_ ;_-@_ </c:formatCode>
                <c:ptCount val="7"/>
                <c:pt idx="0">
                  <c:v>443362.96497190022</c:v>
                </c:pt>
                <c:pt idx="1">
                  <c:v>838316.16999999899</c:v>
                </c:pt>
                <c:pt idx="2">
                  <c:v>694540.70999999961</c:v>
                </c:pt>
                <c:pt idx="3">
                  <c:v>551639.37000000023</c:v>
                </c:pt>
                <c:pt idx="4">
                  <c:v>66852.109999999986</c:v>
                </c:pt>
                <c:pt idx="5">
                  <c:v>7421.760000000002</c:v>
                </c:pt>
                <c:pt idx="6">
                  <c:v>13791.789999999997</c:v>
                </c:pt>
              </c:numCache>
            </c:numRef>
          </c:val>
          <c:extLst>
            <c:ext xmlns:c16="http://schemas.microsoft.com/office/drawing/2014/chart" uri="{C3380CC4-5D6E-409C-BE32-E72D297353CC}">
              <c16:uniqueId val="{00000000-0DFC-4966-BB75-2ED14450F581}"/>
            </c:ext>
          </c:extLst>
        </c:ser>
        <c:ser>
          <c:idx val="1"/>
          <c:order val="1"/>
          <c:tx>
            <c:strRef>
              <c:f>'Age Clusters Profit'!$C$3:$C$4</c:f>
              <c:strCache>
                <c:ptCount val="1"/>
                <c:pt idx="0">
                  <c:v>High Net Worth</c:v>
                </c:pt>
              </c:strCache>
            </c:strRef>
          </c:tx>
          <c:spPr>
            <a:solidFill>
              <a:schemeClr val="accent1"/>
            </a:solidFill>
            <a:ln>
              <a:noFill/>
            </a:ln>
            <a:effectLst/>
          </c:spPr>
          <c:invertIfNegative val="0"/>
          <c:cat>
            <c:strRef>
              <c:f>'Age Clusters Profit'!$A$5:$A$12</c:f>
              <c:strCache>
                <c:ptCount val="7"/>
                <c:pt idx="0">
                  <c:v>28-37</c:v>
                </c:pt>
                <c:pt idx="1">
                  <c:v>38-47</c:v>
                </c:pt>
                <c:pt idx="2">
                  <c:v>48-57</c:v>
                </c:pt>
                <c:pt idx="3">
                  <c:v>58-67</c:v>
                </c:pt>
                <c:pt idx="4">
                  <c:v>68-77</c:v>
                </c:pt>
                <c:pt idx="5">
                  <c:v>78-87</c:v>
                </c:pt>
                <c:pt idx="6">
                  <c:v>&gt;98</c:v>
                </c:pt>
              </c:strCache>
            </c:strRef>
          </c:cat>
          <c:val>
            <c:numRef>
              <c:f>'Age Clusters Profit'!$C$5:$C$12</c:f>
              <c:numCache>
                <c:formatCode>_-[$$-409]* #,##0_ ;_-[$$-409]* \-#,##0\ ;_-[$$-409]* "-"??_ ;_-@_ </c:formatCode>
                <c:ptCount val="7"/>
                <c:pt idx="0">
                  <c:v>464270.09999999992</c:v>
                </c:pt>
                <c:pt idx="1">
                  <c:v>868252.41000000015</c:v>
                </c:pt>
                <c:pt idx="2">
                  <c:v>740294.95000000019</c:v>
                </c:pt>
                <c:pt idx="3">
                  <c:v>538242.70000000007</c:v>
                </c:pt>
                <c:pt idx="4">
                  <c:v>91763.989999999947</c:v>
                </c:pt>
                <c:pt idx="5">
                  <c:v>4523.2299999999996</c:v>
                </c:pt>
              </c:numCache>
            </c:numRef>
          </c:val>
          <c:extLst>
            <c:ext xmlns:c16="http://schemas.microsoft.com/office/drawing/2014/chart" uri="{C3380CC4-5D6E-409C-BE32-E72D297353CC}">
              <c16:uniqueId val="{00000001-0DFC-4966-BB75-2ED14450F581}"/>
            </c:ext>
          </c:extLst>
        </c:ser>
        <c:ser>
          <c:idx val="2"/>
          <c:order val="2"/>
          <c:tx>
            <c:strRef>
              <c:f>'Age Clusters Profit'!$D$3:$D$4</c:f>
              <c:strCache>
                <c:ptCount val="1"/>
                <c:pt idx="0">
                  <c:v>Mass Customer</c:v>
                </c:pt>
              </c:strCache>
            </c:strRef>
          </c:tx>
          <c:spPr>
            <a:solidFill>
              <a:schemeClr val="accent1">
                <a:shade val="65000"/>
              </a:schemeClr>
            </a:solidFill>
            <a:ln>
              <a:noFill/>
            </a:ln>
            <a:effectLst/>
          </c:spPr>
          <c:invertIfNegative val="0"/>
          <c:cat>
            <c:strRef>
              <c:f>'Age Clusters Profit'!$A$5:$A$12</c:f>
              <c:strCache>
                <c:ptCount val="7"/>
                <c:pt idx="0">
                  <c:v>28-37</c:v>
                </c:pt>
                <c:pt idx="1">
                  <c:v>38-47</c:v>
                </c:pt>
                <c:pt idx="2">
                  <c:v>48-57</c:v>
                </c:pt>
                <c:pt idx="3">
                  <c:v>58-67</c:v>
                </c:pt>
                <c:pt idx="4">
                  <c:v>68-77</c:v>
                </c:pt>
                <c:pt idx="5">
                  <c:v>78-87</c:v>
                </c:pt>
                <c:pt idx="6">
                  <c:v>&gt;98</c:v>
                </c:pt>
              </c:strCache>
            </c:strRef>
          </c:cat>
          <c:val>
            <c:numRef>
              <c:f>'Age Clusters Profit'!$D$5:$D$12</c:f>
              <c:numCache>
                <c:formatCode>_-[$$-409]* #,##0_ ;_-[$$-409]* \-#,##0\ ;_-[$$-409]* "-"??_ ;_-@_ </c:formatCode>
                <c:ptCount val="7"/>
                <c:pt idx="0">
                  <c:v>879608.00000000303</c:v>
                </c:pt>
                <c:pt idx="1">
                  <c:v>1879478.4400000076</c:v>
                </c:pt>
                <c:pt idx="2">
                  <c:v>1337421.0200000007</c:v>
                </c:pt>
                <c:pt idx="3">
                  <c:v>1124132.7400000014</c:v>
                </c:pt>
                <c:pt idx="4">
                  <c:v>174767.0799999999</c:v>
                </c:pt>
                <c:pt idx="5">
                  <c:v>10136.799999999999</c:v>
                </c:pt>
              </c:numCache>
            </c:numRef>
          </c:val>
          <c:extLst>
            <c:ext xmlns:c16="http://schemas.microsoft.com/office/drawing/2014/chart" uri="{C3380CC4-5D6E-409C-BE32-E72D297353CC}">
              <c16:uniqueId val="{00000002-0DFC-4966-BB75-2ED14450F581}"/>
            </c:ext>
          </c:extLst>
        </c:ser>
        <c:dLbls>
          <c:showLegendKey val="0"/>
          <c:showVal val="0"/>
          <c:showCatName val="0"/>
          <c:showSerName val="0"/>
          <c:showPercent val="0"/>
          <c:showBubbleSize val="0"/>
        </c:dLbls>
        <c:gapWidth val="219"/>
        <c:overlap val="-27"/>
        <c:axId val="491866192"/>
        <c:axId val="58482416"/>
      </c:barChart>
      <c:catAx>
        <c:axId val="4918661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482416"/>
        <c:crosses val="autoZero"/>
        <c:auto val="1"/>
        <c:lblAlgn val="ctr"/>
        <c:lblOffset val="100"/>
        <c:noMultiLvlLbl val="0"/>
      </c:catAx>
      <c:valAx>
        <c:axId val="58482416"/>
        <c:scaling>
          <c:orientation val="minMax"/>
        </c:scaling>
        <c:delete val="0"/>
        <c:axPos val="l"/>
        <c:majorGridlines>
          <c:spPr>
            <a:ln w="9525" cap="flat" cmpd="sng" algn="ctr">
              <a:solidFill>
                <a:schemeClr val="tx1">
                  <a:lumMod val="15000"/>
                  <a:lumOff val="85000"/>
                </a:schemeClr>
              </a:solidFill>
              <a:round/>
            </a:ln>
            <a:effectLst/>
          </c:spPr>
        </c:majorGridlines>
        <c:numFmt formatCode="_-[$$-409]* #,##0_ ;_-[$$-409]* \-#,##0\ ;_-[$$-409]* &quot;-&quot;??_ ;_-@_ "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18661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lrMapOvr bg1="lt1" tx1="dk1" bg2="lt2" tx2="dk2" accent1="accent1" accent2="accent2" accent3="accent3" accent4="accent4" accent5="accent5" accent6="accent6" hlink="hlink" folHlink="folHlink"/>
  <c:pivotSource>
    <c:name>[KPMG_VI_New_raw_data_update_final.xlsx]Number Of Cars in Each State!PivotTable6</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Number of Car</a:t>
            </a:r>
            <a:r>
              <a:rPr lang="en-IN" baseline="0"/>
              <a:t> Owned</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'Number Of Cars in Each State'!$B$3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'Number Of Cars in Each State'!$A$4:$A$7</c:f>
              <c:strCache>
                <c:ptCount val="3"/>
                <c:pt idx="0">
                  <c:v>NSW</c:v>
                </c:pt>
                <c:pt idx="1">
                  <c:v>QLD</c:v>
                </c:pt>
                <c:pt idx="2">
                  <c:v>VIC</c:v>
                </c:pt>
              </c:strCache>
            </c:strRef>
          </c:cat>
          <c:val>
            <c:numRef>
              <c:f>'Number Of Cars in Each State'!$B$4:$B$7</c:f>
              <c:numCache>
                <c:formatCode>General</c:formatCode>
                <c:ptCount val="3"/>
                <c:pt idx="0">
                  <c:v>10393</c:v>
                </c:pt>
                <c:pt idx="1">
                  <c:v>4144</c:v>
                </c:pt>
                <c:pt idx="2">
                  <c:v>4908</c:v>
                </c:pt>
              </c:numCache>
            </c:numRef>
          </c:val>
          <c:extLst>
            <c:ext xmlns:c16="http://schemas.microsoft.com/office/drawing/2014/chart" uri="{C3380CC4-5D6E-409C-BE32-E72D297353CC}">
              <c16:uniqueId val="{00000000-9107-4907-A427-FC42166075C4}"/>
            </c:ext>
          </c:extLst>
        </c:ser>
        <c:dLbls>
          <c:dLblPos val="outEnd"/>
          <c:showLegendKey val="0"/>
          <c:showVal val="1"/>
          <c:showCatName val="0"/>
          <c:showSerName val="0"/>
          <c:showPercent val="0"/>
          <c:showBubbleSize val="0"/>
        </c:dLbls>
        <c:gapWidth val="219"/>
        <c:overlap val="-27"/>
        <c:axId val="499265712"/>
        <c:axId val="1990260160"/>
      </c:barChart>
      <c:catAx>
        <c:axId val="4992657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90260160"/>
        <c:crosses val="autoZero"/>
        <c:auto val="1"/>
        <c:lblAlgn val="ctr"/>
        <c:lblOffset val="100"/>
        <c:noMultiLvlLbl val="0"/>
      </c:catAx>
      <c:valAx>
        <c:axId val="19902601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9926571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Reversed" id="21">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6" name="Shape 106"/>
          <p:cNvSpPr>
            <a:spLocks noGrp="1" noRot="1" noChangeAspect="1"/>
          </p:cNvSpPr>
          <p:nvPr>
            <p:ph type="sldImg"/>
          </p:nvPr>
        </p:nvSpPr>
        <p:spPr>
          <a:xfrm>
            <a:off x="1143000" y="685800"/>
            <a:ext cx="4572000" cy="3429000"/>
          </a:xfrm>
          <a:prstGeom prst="rect">
            <a:avLst/>
          </a:prstGeom>
        </p:spPr>
        <p:txBody>
          <a:bodyPr/>
          <a:lstStyle/>
          <a:p>
            <a:endParaRPr/>
          </a:p>
        </p:txBody>
      </p:sp>
      <p:sp>
        <p:nvSpPr>
          <p:cNvPr id="107" name="Shape 10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a:spLocks noGrp="1"/>
          </p:cNvSpPr>
          <p:nvPr>
            <p:ph type="title"/>
          </p:nvPr>
        </p:nvSpPr>
        <p:spPr>
          <a:xfrm>
            <a:off x="311708" y="744574"/>
            <a:ext cx="8520601" cy="2052601"/>
          </a:xfrm>
          <a:prstGeom prst="rect">
            <a:avLst/>
          </a:prstGeom>
        </p:spPr>
        <p:txBody>
          <a:bodyPr anchor="b"/>
          <a:lstStyle>
            <a:lvl1pPr algn="ctr">
              <a:defRPr sz="5200"/>
            </a:lvl1pPr>
          </a:lstStyle>
          <a:p>
            <a:r>
              <a:t>Title Text</a:t>
            </a:r>
          </a:p>
        </p:txBody>
      </p:sp>
      <p:sp>
        <p:nvSpPr>
          <p:cNvPr id="12" name="Body Level One…"/>
          <p:cNvSpPr>
            <a:spLocks noGrp="1"/>
          </p:cNvSpPr>
          <p:nvPr>
            <p:ph type="body" sz="quarter" idx="1"/>
          </p:nvPr>
        </p:nvSpPr>
        <p:spPr>
          <a:xfrm>
            <a:off x="311699" y="2834125"/>
            <a:ext cx="8520602" cy="792601"/>
          </a:xfrm>
          <a:prstGeom prst="rect">
            <a:avLst/>
          </a:prstGeom>
        </p:spPr>
        <p:txBody>
          <a:bodyPr/>
          <a:lstStyle>
            <a:lvl1pPr marL="342900" indent="-228600" algn="ctr">
              <a:lnSpc>
                <a:spcPct val="100000"/>
              </a:lnSpc>
              <a:buClrTx/>
              <a:buSzTx/>
              <a:buFontTx/>
              <a:buNone/>
              <a:defRPr sz="2800"/>
            </a:lvl1pPr>
            <a:lvl2pPr marL="342900" indent="254000" algn="ctr">
              <a:lnSpc>
                <a:spcPct val="100000"/>
              </a:lnSpc>
              <a:buClrTx/>
              <a:buSzTx/>
              <a:buFontTx/>
              <a:buNone/>
              <a:defRPr sz="2800"/>
            </a:lvl2pPr>
            <a:lvl3pPr marL="342900" indent="711200" algn="ctr">
              <a:lnSpc>
                <a:spcPct val="100000"/>
              </a:lnSpc>
              <a:buClrTx/>
              <a:buSzTx/>
              <a:buFontTx/>
              <a:buNone/>
              <a:defRPr sz="2800"/>
            </a:lvl3pPr>
            <a:lvl4pPr marL="342900" indent="1168400" algn="ctr">
              <a:lnSpc>
                <a:spcPct val="100000"/>
              </a:lnSpc>
              <a:buClrTx/>
              <a:buSzTx/>
              <a:buFontTx/>
              <a:buNone/>
              <a:defRPr sz="2800"/>
            </a:lvl4pPr>
            <a:lvl5pPr marL="342900" indent="1625600" algn="ctr">
              <a:lnSpc>
                <a:spcPct val="100000"/>
              </a:lnSpc>
              <a:buClrTx/>
              <a:buSzTx/>
              <a:buFontTx/>
              <a:buNone/>
              <a:defRPr sz="28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IG_NUMBER">
    <p:spTree>
      <p:nvGrpSpPr>
        <p:cNvPr id="1" name=""/>
        <p:cNvGrpSpPr/>
        <p:nvPr/>
      </p:nvGrpSpPr>
      <p:grpSpPr>
        <a:xfrm>
          <a:off x="0" y="0"/>
          <a:ext cx="0" cy="0"/>
          <a:chOff x="0" y="0"/>
          <a:chExt cx="0" cy="0"/>
        </a:xfrm>
      </p:grpSpPr>
      <p:sp>
        <p:nvSpPr>
          <p:cNvPr id="91" name="Title Text"/>
          <p:cNvSpPr>
            <a:spLocks noGrp="1"/>
          </p:cNvSpPr>
          <p:nvPr>
            <p:ph type="title"/>
          </p:nvPr>
        </p:nvSpPr>
        <p:spPr>
          <a:xfrm>
            <a:off x="311699" y="1106125"/>
            <a:ext cx="8520602" cy="1963500"/>
          </a:xfrm>
          <a:prstGeom prst="rect">
            <a:avLst/>
          </a:prstGeom>
        </p:spPr>
        <p:txBody>
          <a:bodyPr anchor="b"/>
          <a:lstStyle>
            <a:lvl1pPr algn="ctr">
              <a:defRPr sz="12000"/>
            </a:lvl1pPr>
          </a:lstStyle>
          <a:p>
            <a:r>
              <a:t>Title Text</a:t>
            </a:r>
          </a:p>
        </p:txBody>
      </p:sp>
      <p:sp>
        <p:nvSpPr>
          <p:cNvPr id="92" name="Body Level One…"/>
          <p:cNvSpPr>
            <a:spLocks noGrp="1"/>
          </p:cNvSpPr>
          <p:nvPr>
            <p:ph type="body" sz="half" idx="1"/>
          </p:nvPr>
        </p:nvSpPr>
        <p:spPr>
          <a:xfrm>
            <a:off x="311699" y="3152225"/>
            <a:ext cx="8520602" cy="1300800"/>
          </a:xfrm>
          <a:prstGeom prst="rect">
            <a:avLst/>
          </a:prstGeom>
        </p:spPr>
        <p:txBody>
          <a:bodyPr/>
          <a:lstStyle>
            <a:lvl1pPr algn="ctr"/>
            <a:lvl2pPr algn="ctr"/>
            <a:lvl3pPr algn="ctr"/>
            <a:lvl4pPr algn="ctr"/>
            <a:lvl5pPr algn="ctr"/>
          </a:lstStyle>
          <a:p>
            <a:r>
              <a:t>Body Level One</a:t>
            </a:r>
          </a:p>
          <a:p>
            <a:pPr lvl="1"/>
            <a:r>
              <a:t>Body Level Two</a:t>
            </a:r>
          </a:p>
          <a:p>
            <a:pPr lvl="2"/>
            <a:r>
              <a:t>Body Level Three</a:t>
            </a:r>
          </a:p>
          <a:p>
            <a:pPr lvl="3"/>
            <a:r>
              <a:t>Body Level Four</a:t>
            </a:r>
          </a:p>
          <a:p>
            <a:pPr lvl="4"/>
            <a:r>
              <a:t>Body Level Five</a:t>
            </a:r>
          </a:p>
        </p:txBody>
      </p:sp>
      <p:sp>
        <p:nvSpPr>
          <p:cNvPr id="9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0" name="Title Text"/>
          <p:cNvSpPr>
            <a:spLocks noGrp="1"/>
          </p:cNvSpPr>
          <p:nvPr>
            <p:ph type="title"/>
          </p:nvPr>
        </p:nvSpPr>
        <p:spPr>
          <a:xfrm>
            <a:off x="311699" y="2150849"/>
            <a:ext cx="8520602" cy="841801"/>
          </a:xfrm>
          <a:prstGeom prst="rect">
            <a:avLst/>
          </a:prstGeom>
        </p:spPr>
        <p:txBody>
          <a:bodyPr anchor="ctr"/>
          <a:lstStyle>
            <a:lvl1pPr algn="ctr">
              <a:defRPr sz="3600"/>
            </a:lvl1pPr>
          </a:lstStyle>
          <a:p>
            <a:r>
              <a:t>Title Text</a:t>
            </a:r>
          </a:p>
        </p:txBody>
      </p:sp>
      <p:sp>
        <p:nvSpPr>
          <p:cNvPr id="2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a:spLocks noGrp="1"/>
          </p:cNvSpPr>
          <p:nvPr>
            <p:ph type="title"/>
          </p:nvPr>
        </p:nvSpPr>
        <p:spPr>
          <a:prstGeom prst="rect">
            <a:avLst/>
          </a:prstGeom>
        </p:spPr>
        <p:txBody>
          <a:bodyPr/>
          <a:lstStyle/>
          <a:p>
            <a:r>
              <a:t>Title Text</a:t>
            </a:r>
          </a:p>
        </p:txBody>
      </p:sp>
      <p:sp>
        <p:nvSpPr>
          <p:cNvPr id="29"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37" name="Title Text"/>
          <p:cNvSpPr>
            <a:spLocks noGrp="1"/>
          </p:cNvSpPr>
          <p:nvPr>
            <p:ph type="title"/>
          </p:nvPr>
        </p:nvSpPr>
        <p:spPr>
          <a:prstGeom prst="rect">
            <a:avLst/>
          </a:prstGeom>
        </p:spPr>
        <p:txBody>
          <a:bodyPr/>
          <a:lstStyle/>
          <a:p>
            <a:r>
              <a:t>Title Text</a:t>
            </a:r>
          </a:p>
        </p:txBody>
      </p:sp>
      <p:sp>
        <p:nvSpPr>
          <p:cNvPr id="38" name="Body Level One…"/>
          <p:cNvSpPr>
            <a:spLocks noGrp="1"/>
          </p:cNvSpPr>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r>
              <a:t>Body Level One</a:t>
            </a:r>
          </a:p>
          <a:p>
            <a:pPr lvl="1"/>
            <a:r>
              <a:t>Body Level Two</a:t>
            </a:r>
          </a:p>
          <a:p>
            <a:pPr lvl="2"/>
            <a:r>
              <a:t>Body Level Three</a:t>
            </a:r>
          </a:p>
          <a:p>
            <a:pPr lvl="3"/>
            <a:r>
              <a:t>Body Level Four</a:t>
            </a:r>
          </a:p>
          <a:p>
            <a:pPr lvl="4"/>
            <a:r>
              <a:t>Body Level Five</a:t>
            </a:r>
          </a:p>
        </p:txBody>
      </p:sp>
      <p:sp>
        <p:nvSpPr>
          <p:cNvPr id="39" name="Shape 23"/>
          <p:cNvSpPr>
            <a:spLocks noGrp="1"/>
          </p:cNvSpPr>
          <p:nvPr>
            <p:ph type="body" sz="half" idx="13"/>
          </p:nvPr>
        </p:nvSpPr>
        <p:spPr>
          <a:xfrm>
            <a:off x="4832399" y="1152475"/>
            <a:ext cx="3999902" cy="3416400"/>
          </a:xfrm>
          <a:prstGeom prst="rect">
            <a:avLst/>
          </a:prstGeom>
        </p:spPr>
        <p:txBody>
          <a:bodyPr/>
          <a:lstStyle/>
          <a:p>
            <a:pPr indent="-317500">
              <a:buSzPts val="1400"/>
              <a:defRPr sz="1400"/>
            </a:pPr>
            <a:endParaRPr/>
          </a:p>
        </p:txBody>
      </p:sp>
      <p:sp>
        <p:nvSpPr>
          <p:cNvPr id="4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47" name="Title Text"/>
          <p:cNvSpPr>
            <a:spLocks noGrp="1"/>
          </p:cNvSpPr>
          <p:nvPr>
            <p:ph type="title"/>
          </p:nvPr>
        </p:nvSpPr>
        <p:spPr>
          <a:prstGeom prst="rect">
            <a:avLst/>
          </a:prstGeom>
        </p:spPr>
        <p:txBody>
          <a:bodyPr/>
          <a:lstStyle/>
          <a:p>
            <a:r>
              <a:t>Title Text</a:t>
            </a:r>
          </a:p>
        </p:txBody>
      </p:sp>
      <p:sp>
        <p:nvSpPr>
          <p:cNvPr id="4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ONE_COLUMN_TEXT">
    <p:spTree>
      <p:nvGrpSpPr>
        <p:cNvPr id="1" name=""/>
        <p:cNvGrpSpPr/>
        <p:nvPr/>
      </p:nvGrpSpPr>
      <p:grpSpPr>
        <a:xfrm>
          <a:off x="0" y="0"/>
          <a:ext cx="0" cy="0"/>
          <a:chOff x="0" y="0"/>
          <a:chExt cx="0" cy="0"/>
        </a:xfrm>
      </p:grpSpPr>
      <p:sp>
        <p:nvSpPr>
          <p:cNvPr id="55" name="Title Text"/>
          <p:cNvSpPr>
            <a:spLocks noGrp="1"/>
          </p:cNvSpPr>
          <p:nvPr>
            <p:ph type="title"/>
          </p:nvPr>
        </p:nvSpPr>
        <p:spPr>
          <a:xfrm>
            <a:off x="311699" y="555600"/>
            <a:ext cx="2808001" cy="755700"/>
          </a:xfrm>
          <a:prstGeom prst="rect">
            <a:avLst/>
          </a:prstGeom>
        </p:spPr>
        <p:txBody>
          <a:bodyPr anchor="b"/>
          <a:lstStyle>
            <a:lvl1pPr>
              <a:defRPr sz="2400"/>
            </a:lvl1pPr>
          </a:lstStyle>
          <a:p>
            <a:r>
              <a:t>Title Text</a:t>
            </a:r>
          </a:p>
        </p:txBody>
      </p:sp>
      <p:sp>
        <p:nvSpPr>
          <p:cNvPr id="56" name="Body Level One…"/>
          <p:cNvSpPr>
            <a:spLocks noGrp="1"/>
          </p:cNvSpPr>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r>
              <a:t>Body Level One</a:t>
            </a:r>
          </a:p>
          <a:p>
            <a:pPr lvl="1"/>
            <a:r>
              <a:t>Body Level Two</a:t>
            </a:r>
          </a:p>
          <a:p>
            <a:pPr lvl="2"/>
            <a:r>
              <a:t>Body Level Three</a:t>
            </a:r>
          </a:p>
          <a:p>
            <a:pPr lvl="3"/>
            <a:r>
              <a:t>Body Level Four</a:t>
            </a:r>
          </a:p>
          <a:p>
            <a:pPr lvl="4"/>
            <a:r>
              <a:t>Body Level Five</a:t>
            </a:r>
          </a:p>
        </p:txBody>
      </p:sp>
      <p:sp>
        <p:nvSpPr>
          <p:cNvPr id="57"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MAIN_POINT">
    <p:spTree>
      <p:nvGrpSpPr>
        <p:cNvPr id="1" name=""/>
        <p:cNvGrpSpPr/>
        <p:nvPr/>
      </p:nvGrpSpPr>
      <p:grpSpPr>
        <a:xfrm>
          <a:off x="0" y="0"/>
          <a:ext cx="0" cy="0"/>
          <a:chOff x="0" y="0"/>
          <a:chExt cx="0" cy="0"/>
        </a:xfrm>
      </p:grpSpPr>
      <p:sp>
        <p:nvSpPr>
          <p:cNvPr id="64" name="Title Text"/>
          <p:cNvSpPr>
            <a:spLocks noGrp="1"/>
          </p:cNvSpPr>
          <p:nvPr>
            <p:ph type="title"/>
          </p:nvPr>
        </p:nvSpPr>
        <p:spPr>
          <a:xfrm>
            <a:off x="490250" y="450149"/>
            <a:ext cx="6367801" cy="4090801"/>
          </a:xfrm>
          <a:prstGeom prst="rect">
            <a:avLst/>
          </a:prstGeom>
        </p:spPr>
        <p:txBody>
          <a:bodyPr anchor="ctr"/>
          <a:lstStyle>
            <a:lvl1pPr>
              <a:defRPr sz="4800"/>
            </a:lvl1pPr>
          </a:lstStyle>
          <a:p>
            <a:r>
              <a:t>Title Text</a:t>
            </a:r>
          </a:p>
        </p:txBody>
      </p:sp>
      <p:sp>
        <p:nvSpPr>
          <p:cNvPr id="6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ECTION_TITLE_AND_DESCRIPTION">
    <p:spTree>
      <p:nvGrpSpPr>
        <p:cNvPr id="1" name=""/>
        <p:cNvGrpSpPr/>
        <p:nvPr/>
      </p:nvGrpSpPr>
      <p:grpSpPr>
        <a:xfrm>
          <a:off x="0" y="0"/>
          <a:ext cx="0" cy="0"/>
          <a:chOff x="0" y="0"/>
          <a:chExt cx="0" cy="0"/>
        </a:xfrm>
      </p:grpSpPr>
      <p:sp>
        <p:nvSpPr>
          <p:cNvPr id="72" name="Shape 36"/>
          <p:cNvSpPr/>
          <p:nvPr/>
        </p:nvSpPr>
        <p:spPr>
          <a:xfrm>
            <a:off x="4572000" y="-125"/>
            <a:ext cx="4572000" cy="5143501"/>
          </a:xfrm>
          <a:prstGeom prst="rect">
            <a:avLst/>
          </a:prstGeom>
          <a:solidFill>
            <a:srgbClr val="EEEEEE"/>
          </a:solidFill>
          <a:ln w="12700">
            <a:miter lim="400000"/>
          </a:ln>
        </p:spPr>
        <p:txBody>
          <a:bodyPr lIns="45719" rIns="45719" anchor="ctr"/>
          <a:lstStyle/>
          <a:p>
            <a:endParaRPr/>
          </a:p>
        </p:txBody>
      </p:sp>
      <p:sp>
        <p:nvSpPr>
          <p:cNvPr id="73" name="Title Text"/>
          <p:cNvSpPr>
            <a:spLocks noGrp="1"/>
          </p:cNvSpPr>
          <p:nvPr>
            <p:ph type="title"/>
          </p:nvPr>
        </p:nvSpPr>
        <p:spPr>
          <a:xfrm>
            <a:off x="265500" y="1233175"/>
            <a:ext cx="4045200" cy="1482301"/>
          </a:xfrm>
          <a:prstGeom prst="rect">
            <a:avLst/>
          </a:prstGeom>
        </p:spPr>
        <p:txBody>
          <a:bodyPr anchor="b"/>
          <a:lstStyle>
            <a:lvl1pPr algn="ctr">
              <a:defRPr sz="4200"/>
            </a:lvl1pPr>
          </a:lstStyle>
          <a:p>
            <a:r>
              <a:t>Title Text</a:t>
            </a:r>
          </a:p>
        </p:txBody>
      </p:sp>
      <p:sp>
        <p:nvSpPr>
          <p:cNvPr id="74" name="Body Level One…"/>
          <p:cNvSpPr>
            <a:spLocks noGrp="1"/>
          </p:cNvSpPr>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75" name="Shape 39"/>
          <p:cNvSpPr>
            <a:spLocks noGrp="1"/>
          </p:cNvSpPr>
          <p:nvPr>
            <p:ph type="body" sz="half" idx="13"/>
          </p:nvPr>
        </p:nvSpPr>
        <p:spPr>
          <a:xfrm>
            <a:off x="4939500" y="724074"/>
            <a:ext cx="3837000" cy="3695102"/>
          </a:xfrm>
          <a:prstGeom prst="rect">
            <a:avLst/>
          </a:prstGeom>
        </p:spPr>
        <p:txBody>
          <a:bodyPr anchor="ctr"/>
          <a:lstStyle/>
          <a:p>
            <a:endParaRPr/>
          </a:p>
        </p:txBody>
      </p:sp>
      <p:sp>
        <p:nvSpPr>
          <p:cNvPr id="7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APTION_ONLY">
    <p:spTree>
      <p:nvGrpSpPr>
        <p:cNvPr id="1" name=""/>
        <p:cNvGrpSpPr/>
        <p:nvPr/>
      </p:nvGrpSpPr>
      <p:grpSpPr>
        <a:xfrm>
          <a:off x="0" y="0"/>
          <a:ext cx="0" cy="0"/>
          <a:chOff x="0" y="0"/>
          <a:chExt cx="0" cy="0"/>
        </a:xfrm>
      </p:grpSpPr>
      <p:sp>
        <p:nvSpPr>
          <p:cNvPr id="83" name="Body Level One…"/>
          <p:cNvSpPr>
            <a:spLocks noGrp="1"/>
          </p:cNvSpPr>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311699" y="445025"/>
            <a:ext cx="8520602" cy="572701"/>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ormAutofit/>
          </a:bodyPr>
          <a:lstStyle/>
          <a:p>
            <a:r>
              <a:t>Title Text</a:t>
            </a:r>
          </a:p>
        </p:txBody>
      </p:sp>
      <p:sp>
        <p:nvSpPr>
          <p:cNvPr id="3" name="Body Level One…"/>
          <p:cNvSpPr>
            <a:spLocks noGrp="1"/>
          </p:cNvSpPr>
          <p:nvPr>
            <p:ph type="body" idx="1"/>
          </p:nvPr>
        </p:nvSpPr>
        <p:spPr>
          <a:xfrm>
            <a:off x="311699" y="1152475"/>
            <a:ext cx="8520602" cy="341640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8684345" y="4700819"/>
            <a:ext cx="336814" cy="318396"/>
          </a:xfrm>
          <a:prstGeom prst="rect">
            <a:avLst/>
          </a:prstGeom>
          <a:ln w="12700">
            <a:miter lim="400000"/>
          </a:ln>
        </p:spPr>
        <p:txBody>
          <a:bodyPr wrap="none" lIns="91424" tIns="91424" rIns="91424" bIns="91424" anchor="ctr">
            <a:spAutoFit/>
          </a:bodyPr>
          <a:lstStyle>
            <a:lvl1pPr algn="r">
              <a:defRPr sz="1000">
                <a:solidFill>
                  <a:schemeClr val="accent2">
                    <a:lumOff val="21764"/>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wipe/>
  </p:transition>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54"/>
          <p:cNvSpPr/>
          <p:nvPr/>
        </p:nvSpPr>
        <p:spPr>
          <a:xfrm rot="10800000" flipH="1">
            <a:off x="-1" y="0"/>
            <a:ext cx="9163201" cy="514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64" y="0"/>
                </a:lnTo>
                <a:lnTo>
                  <a:pt x="21600" y="8964"/>
                </a:lnTo>
                <a:lnTo>
                  <a:pt x="21600" y="21600"/>
                </a:lnTo>
                <a:lnTo>
                  <a:pt x="0" y="21600"/>
                </a:lnTo>
                <a:close/>
              </a:path>
            </a:pathLst>
          </a:custGeom>
          <a:gradFill>
            <a:gsLst>
              <a:gs pos="0">
                <a:srgbClr val="1077D2"/>
              </a:gs>
              <a:gs pos="100000">
                <a:srgbClr val="093153"/>
              </a:gs>
            </a:gsLst>
            <a:lin ang="12000143"/>
          </a:gradFill>
          <a:ln w="12700">
            <a:miter lim="400000"/>
          </a:ln>
        </p:spPr>
        <p:txBody>
          <a:bodyPr lIns="45719" rIns="45719" anchor="ctr"/>
          <a:lstStyle/>
          <a:p>
            <a:endParaRPr/>
          </a:p>
        </p:txBody>
      </p:sp>
      <p:sp>
        <p:nvSpPr>
          <p:cNvPr id="110" name="Shape 55"/>
          <p:cNvSpPr/>
          <p:nvPr/>
        </p:nvSpPr>
        <p:spPr>
          <a:xfrm>
            <a:off x="537899" y="1895175"/>
            <a:ext cx="3953102" cy="1376651"/>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3500">
                <a:solidFill>
                  <a:srgbClr val="FFFFFF"/>
                </a:solidFill>
                <a:latin typeface="Open Sans Extrabold"/>
                <a:ea typeface="Open Sans Extrabold"/>
                <a:cs typeface="Open Sans Extrabold"/>
                <a:sym typeface="Open Sans Extrabold"/>
              </a:defRPr>
            </a:lvl1pPr>
          </a:lstStyle>
          <a:p>
            <a:r>
              <a:t>Sprocket Central Pty Ltd</a:t>
            </a:r>
          </a:p>
        </p:txBody>
      </p:sp>
      <p:sp>
        <p:nvSpPr>
          <p:cNvPr id="111" name="Shape 56"/>
          <p:cNvSpPr/>
          <p:nvPr/>
        </p:nvSpPr>
        <p:spPr>
          <a:xfrm>
            <a:off x="537900" y="3315475"/>
            <a:ext cx="5550600" cy="525751"/>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a:solidFill>
                  <a:srgbClr val="FFFFFF"/>
                </a:solidFill>
                <a:latin typeface="Open Sans Light"/>
                <a:ea typeface="Open Sans Light"/>
                <a:cs typeface="Open Sans Light"/>
                <a:sym typeface="Open Sans Light"/>
              </a:defRPr>
            </a:lvl1pPr>
          </a:lstStyle>
          <a:p>
            <a:r>
              <a:t>Data analytics approach</a:t>
            </a:r>
          </a:p>
        </p:txBody>
      </p:sp>
      <p:pic>
        <p:nvPicPr>
          <p:cNvPr id="112" name="Shape 57" descr="Shape 57"/>
          <p:cNvPicPr>
            <a:picLocks noChangeAspect="1"/>
          </p:cNvPicPr>
          <p:nvPr/>
        </p:nvPicPr>
        <p:blipFill>
          <a:blip r:embed="rId2"/>
          <a:stretch>
            <a:fillRect/>
          </a:stretch>
        </p:blipFill>
        <p:spPr>
          <a:xfrm>
            <a:off x="614100" y="1275524"/>
            <a:ext cx="1982300" cy="238701"/>
          </a:xfrm>
          <a:prstGeom prst="rect">
            <a:avLst/>
          </a:prstGeom>
          <a:ln w="12700">
            <a:miter lim="400000"/>
          </a:ln>
        </p:spPr>
      </p:pic>
      <p:sp>
        <p:nvSpPr>
          <p:cNvPr id="113" name="Shape 58"/>
          <p:cNvSpPr/>
          <p:nvPr/>
        </p:nvSpPr>
        <p:spPr>
          <a:xfrm>
            <a:off x="537900" y="3666599"/>
            <a:ext cx="6249600" cy="36930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1200">
                <a:solidFill>
                  <a:srgbClr val="FFFFFF"/>
                </a:solidFill>
                <a:latin typeface="Open Sans Light"/>
                <a:ea typeface="Open Sans Light"/>
                <a:cs typeface="Open Sans Light"/>
                <a:sym typeface="Open Sans Light"/>
              </a:defRPr>
            </a:lvl1pPr>
          </a:lstStyle>
          <a:p>
            <a:r>
              <a:rPr lang="en-GB" dirty="0"/>
              <a:t>Rejoice Raju</a:t>
            </a:r>
            <a:endParaRPr dirty="0"/>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97"/>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lang="en-IN" dirty="0"/>
              <a:t>Interpretation</a:t>
            </a:r>
          </a:p>
        </p:txBody>
      </p:sp>
      <p:sp>
        <p:nvSpPr>
          <p:cNvPr id="150" name="Shape 99"/>
          <p:cNvSpPr/>
          <p:nvPr/>
        </p:nvSpPr>
        <p:spPr>
          <a:xfrm>
            <a:off x="205024" y="1083299"/>
            <a:ext cx="7760415" cy="516327"/>
          </a:xfrm>
          <a:prstGeom prst="rect">
            <a:avLst/>
          </a:prstGeom>
          <a:ln w="12700">
            <a:miter lim="400000"/>
          </a:ln>
          <a:extLst>
            <a:ext uri="{C572A759-6A51-4108-AA02-DFA0A04FC94B}">
              <ma14:wrappingTextBoxFlag xmlns="" xmlns:ma14="http://schemas.microsoft.com/office/mac/drawingml/2011/main" val="1"/>
            </a:ext>
          </a:extLst>
        </p:spPr>
        <p:txBody>
          <a:bodyPr wrap="square" lIns="91424" tIns="91424" rIns="91424" bIns="91424">
            <a:spAutoFit/>
          </a:bodyPr>
          <a:lstStyle>
            <a:lvl1pPr>
              <a:lnSpc>
                <a:spcPct val="115000"/>
              </a:lnSpc>
              <a:defRPr sz="2000" b="1">
                <a:latin typeface="Open Sans"/>
                <a:ea typeface="Open Sans"/>
                <a:cs typeface="Open Sans"/>
                <a:sym typeface="Open Sans"/>
              </a:defRPr>
            </a:lvl1pPr>
          </a:lstStyle>
          <a:p>
            <a:r>
              <a:rPr lang="en-GB" dirty="0"/>
              <a:t>Summary Table for High Value Customers</a:t>
            </a:r>
            <a:endParaRPr dirty="0"/>
          </a:p>
        </p:txBody>
      </p:sp>
      <p:sp>
        <p:nvSpPr>
          <p:cNvPr id="151" name="Shape 100"/>
          <p:cNvSpPr/>
          <p:nvPr/>
        </p:nvSpPr>
        <p:spPr>
          <a:xfrm>
            <a:off x="232116" y="1579167"/>
            <a:ext cx="6879883" cy="367056"/>
          </a:xfrm>
          <a:prstGeom prst="rect">
            <a:avLst/>
          </a:prstGeom>
          <a:ln w="12700">
            <a:miter lim="400000"/>
          </a:ln>
          <a:extLst>
            <a:ext uri="{C572A759-6A51-4108-AA02-DFA0A04FC94B}">
              <ma14:wrappingTextBoxFlag xmlns="" xmlns:ma14="http://schemas.microsoft.com/office/mac/drawingml/2011/main"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Here is a snapshot of a few customers that will come under the high value customer classification</a:t>
            </a:r>
          </a:p>
        </p:txBody>
      </p:sp>
      <p:graphicFrame>
        <p:nvGraphicFramePr>
          <p:cNvPr id="2" name="Table 2">
            <a:extLst>
              <a:ext uri="{FF2B5EF4-FFF2-40B4-BE49-F238E27FC236}">
                <a16:creationId xmlns:a16="http://schemas.microsoft.com/office/drawing/2014/main" id="{558C1D3F-3105-4DBF-AD93-FFBF5773ADF2}"/>
              </a:ext>
            </a:extLst>
          </p:cNvPr>
          <p:cNvGraphicFramePr>
            <a:graphicFrameLocks noGrp="1"/>
          </p:cNvGraphicFramePr>
          <p:nvPr>
            <p:extLst>
              <p:ext uri="{D42A27DB-BD31-4B8C-83A1-F6EECF244321}">
                <p14:modId xmlns:p14="http://schemas.microsoft.com/office/powerpoint/2010/main" val="3333560215"/>
              </p:ext>
            </p:extLst>
          </p:nvPr>
        </p:nvGraphicFramePr>
        <p:xfrm>
          <a:off x="961813" y="2170000"/>
          <a:ext cx="7220374" cy="2183348"/>
        </p:xfrm>
        <a:graphic>
          <a:graphicData uri="http://schemas.openxmlformats.org/drawingml/2006/table">
            <a:tbl>
              <a:tblPr firstRow="1" bandRow="1">
                <a:tableStyleId>{C7B018BB-80A7-4F77-B60F-C8B233D01FF8}</a:tableStyleId>
              </a:tblPr>
              <a:tblGrid>
                <a:gridCol w="806028">
                  <a:extLst>
                    <a:ext uri="{9D8B030D-6E8A-4147-A177-3AD203B41FA5}">
                      <a16:colId xmlns:a16="http://schemas.microsoft.com/office/drawing/2014/main" val="3788697964"/>
                    </a:ext>
                  </a:extLst>
                </a:gridCol>
                <a:gridCol w="833119">
                  <a:extLst>
                    <a:ext uri="{9D8B030D-6E8A-4147-A177-3AD203B41FA5}">
                      <a16:colId xmlns:a16="http://schemas.microsoft.com/office/drawing/2014/main" val="2444083906"/>
                    </a:ext>
                  </a:extLst>
                </a:gridCol>
                <a:gridCol w="1104053">
                  <a:extLst>
                    <a:ext uri="{9D8B030D-6E8A-4147-A177-3AD203B41FA5}">
                      <a16:colId xmlns:a16="http://schemas.microsoft.com/office/drawing/2014/main" val="4139037574"/>
                    </a:ext>
                  </a:extLst>
                </a:gridCol>
                <a:gridCol w="2844800">
                  <a:extLst>
                    <a:ext uri="{9D8B030D-6E8A-4147-A177-3AD203B41FA5}">
                      <a16:colId xmlns:a16="http://schemas.microsoft.com/office/drawing/2014/main" val="1578644089"/>
                    </a:ext>
                  </a:extLst>
                </a:gridCol>
                <a:gridCol w="724747">
                  <a:extLst>
                    <a:ext uri="{9D8B030D-6E8A-4147-A177-3AD203B41FA5}">
                      <a16:colId xmlns:a16="http://schemas.microsoft.com/office/drawing/2014/main" val="2792582555"/>
                    </a:ext>
                  </a:extLst>
                </a:gridCol>
                <a:gridCol w="907627">
                  <a:extLst>
                    <a:ext uri="{9D8B030D-6E8A-4147-A177-3AD203B41FA5}">
                      <a16:colId xmlns:a16="http://schemas.microsoft.com/office/drawing/2014/main" val="1594499319"/>
                    </a:ext>
                  </a:extLst>
                </a:gridCol>
              </a:tblGrid>
              <a:tr h="288720">
                <a:tc>
                  <a:txBody>
                    <a:bodyPr/>
                    <a:lstStyle/>
                    <a:p>
                      <a:pPr algn="l" fontAlgn="b"/>
                      <a:r>
                        <a:rPr lang="en-IN" sz="1000" b="1" u="none" strike="noStrike" dirty="0" err="1">
                          <a:solidFill>
                            <a:schemeClr val="bg1"/>
                          </a:solidFill>
                          <a:effectLst/>
                        </a:rPr>
                        <a:t>customer_id</a:t>
                      </a:r>
                      <a:endParaRPr lang="en-IN" sz="1000" b="1" i="0" u="none" strike="noStrike" dirty="0">
                        <a:solidFill>
                          <a:schemeClr val="bg1"/>
                        </a:solidFill>
                        <a:effectLst/>
                        <a:latin typeface="Arial" panose="020B0604020202020204" pitchFamily="34" charset="0"/>
                      </a:endParaRPr>
                    </a:p>
                  </a:txBody>
                  <a:tcPr marL="9525" marR="9525" marT="9525" marB="0" anchor="b"/>
                </a:tc>
                <a:tc>
                  <a:txBody>
                    <a:bodyPr/>
                    <a:lstStyle/>
                    <a:p>
                      <a:pPr algn="l" fontAlgn="b"/>
                      <a:r>
                        <a:rPr lang="en-IN" sz="1000" b="1" u="none" strike="noStrike" dirty="0">
                          <a:solidFill>
                            <a:schemeClr val="bg1"/>
                          </a:solidFill>
                          <a:effectLst/>
                        </a:rPr>
                        <a:t>Name</a:t>
                      </a:r>
                      <a:endParaRPr lang="en-IN" sz="1000" b="1" i="0" u="none" strike="noStrike" dirty="0">
                        <a:solidFill>
                          <a:schemeClr val="bg1"/>
                        </a:solidFill>
                        <a:effectLst/>
                        <a:latin typeface="Arial" panose="020B0604020202020204" pitchFamily="34" charset="0"/>
                      </a:endParaRPr>
                    </a:p>
                  </a:txBody>
                  <a:tcPr marL="9525" marR="9525" marT="9525" marB="0" anchor="b"/>
                </a:tc>
                <a:tc>
                  <a:txBody>
                    <a:bodyPr/>
                    <a:lstStyle/>
                    <a:p>
                      <a:pPr algn="l" fontAlgn="b"/>
                      <a:r>
                        <a:rPr lang="en-IN" sz="1000" b="1" u="none" strike="noStrike" dirty="0">
                          <a:solidFill>
                            <a:schemeClr val="bg1"/>
                          </a:solidFill>
                          <a:effectLst/>
                        </a:rPr>
                        <a:t>Last Name</a:t>
                      </a:r>
                      <a:endParaRPr lang="en-IN" sz="1000" b="1" i="0" u="none" strike="noStrike" dirty="0">
                        <a:solidFill>
                          <a:schemeClr val="bg1"/>
                        </a:solidFill>
                        <a:effectLst/>
                        <a:latin typeface="Arial" panose="020B0604020202020204" pitchFamily="34" charset="0"/>
                      </a:endParaRPr>
                    </a:p>
                  </a:txBody>
                  <a:tcPr marL="9525" marR="9525" marT="9525" marB="0" anchor="b"/>
                </a:tc>
                <a:tc>
                  <a:txBody>
                    <a:bodyPr/>
                    <a:lstStyle/>
                    <a:p>
                      <a:pPr algn="l" fontAlgn="b"/>
                      <a:r>
                        <a:rPr lang="en-IN" sz="1000" b="1" u="none" strike="noStrike" dirty="0">
                          <a:solidFill>
                            <a:schemeClr val="bg1"/>
                          </a:solidFill>
                          <a:effectLst/>
                        </a:rPr>
                        <a:t>Address</a:t>
                      </a:r>
                      <a:endParaRPr lang="en-IN" sz="1000" b="1" i="0" u="none" strike="noStrike" dirty="0">
                        <a:solidFill>
                          <a:schemeClr val="bg1"/>
                        </a:solidFill>
                        <a:effectLst/>
                        <a:latin typeface="Arial" panose="020B0604020202020204" pitchFamily="34" charset="0"/>
                      </a:endParaRPr>
                    </a:p>
                  </a:txBody>
                  <a:tcPr marL="9525" marR="9525" marT="9525" marB="0" anchor="b"/>
                </a:tc>
                <a:tc>
                  <a:txBody>
                    <a:bodyPr/>
                    <a:lstStyle/>
                    <a:p>
                      <a:pPr algn="l" fontAlgn="b"/>
                      <a:r>
                        <a:rPr lang="en-IN" sz="1000" b="1" u="none" strike="noStrike" dirty="0">
                          <a:solidFill>
                            <a:schemeClr val="bg1"/>
                          </a:solidFill>
                          <a:effectLst/>
                        </a:rPr>
                        <a:t>Postcode</a:t>
                      </a:r>
                      <a:endParaRPr lang="en-IN" sz="1000" b="1" i="0" u="none" strike="noStrike" dirty="0">
                        <a:solidFill>
                          <a:schemeClr val="bg1"/>
                        </a:solidFill>
                        <a:effectLst/>
                        <a:latin typeface="Arial" panose="020B0604020202020204" pitchFamily="34" charset="0"/>
                      </a:endParaRPr>
                    </a:p>
                  </a:txBody>
                  <a:tcPr marL="9525" marR="9525" marT="9525" marB="0" anchor="b"/>
                </a:tc>
                <a:tc>
                  <a:txBody>
                    <a:bodyPr/>
                    <a:lstStyle/>
                    <a:p>
                      <a:pPr algn="l" fontAlgn="b"/>
                      <a:r>
                        <a:rPr lang="en-IN" sz="1000" b="1" u="none" strike="noStrike" dirty="0">
                          <a:solidFill>
                            <a:schemeClr val="bg1"/>
                          </a:solidFill>
                          <a:effectLst/>
                        </a:rPr>
                        <a:t>State</a:t>
                      </a:r>
                      <a:endParaRPr lang="en-IN" sz="1000" b="1" i="0" u="none" strike="noStrike" dirty="0">
                        <a:solidFill>
                          <a:schemeClr val="bg1"/>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425866186"/>
                  </a:ext>
                </a:extLst>
              </a:tr>
              <a:tr h="203200">
                <a:tc>
                  <a:txBody>
                    <a:bodyPr/>
                    <a:lstStyle/>
                    <a:p>
                      <a:pPr algn="r" fontAlgn="b"/>
                      <a:r>
                        <a:rPr lang="en-IN" sz="1000" b="0" u="none" strike="noStrike">
                          <a:solidFill>
                            <a:srgbClr val="000000"/>
                          </a:solidFill>
                          <a:effectLst/>
                        </a:rPr>
                        <a:t>25</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Geoff</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dirty="0">
                          <a:solidFill>
                            <a:srgbClr val="000000"/>
                          </a:solidFill>
                          <a:effectLst/>
                        </a:rPr>
                        <a:t>Assaf</a:t>
                      </a:r>
                      <a:endParaRPr lang="en-IN" sz="1000" b="0" i="0" u="none" strike="noStrike" dirty="0">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28 5th Center</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4413</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QLD</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222964059"/>
                  </a:ext>
                </a:extLst>
              </a:tr>
              <a:tr h="209973">
                <a:tc>
                  <a:txBody>
                    <a:bodyPr/>
                    <a:lstStyle/>
                    <a:p>
                      <a:pPr algn="r" fontAlgn="b"/>
                      <a:r>
                        <a:rPr lang="en-IN" sz="1000" b="0" u="none" strike="noStrike">
                          <a:solidFill>
                            <a:srgbClr val="000000"/>
                          </a:solidFill>
                          <a:effectLst/>
                        </a:rPr>
                        <a:t>37</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Laurie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Dwerryhouse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54 Sage Plaza</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4726</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QLD</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4012368141"/>
                  </a:ext>
                </a:extLst>
              </a:tr>
              <a:tr h="203200">
                <a:tc>
                  <a:txBody>
                    <a:bodyPr/>
                    <a:lstStyle/>
                    <a:p>
                      <a:pPr algn="r" fontAlgn="b"/>
                      <a:r>
                        <a:rPr lang="en-IN" sz="1000" b="0" u="none" strike="noStrike">
                          <a:solidFill>
                            <a:srgbClr val="000000"/>
                          </a:solidFill>
                          <a:effectLst/>
                        </a:rPr>
                        <a:t>89</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Benedicto</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Hoxey</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73042 Roth Crossing</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2100</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183629121"/>
                  </a:ext>
                </a:extLst>
              </a:tr>
              <a:tr h="203200">
                <a:tc>
                  <a:txBody>
                    <a:bodyPr/>
                    <a:lstStyle/>
                    <a:p>
                      <a:pPr algn="r" fontAlgn="b"/>
                      <a:r>
                        <a:rPr lang="en-IN" sz="1000" b="0" u="none" strike="noStrike">
                          <a:solidFill>
                            <a:srgbClr val="000000"/>
                          </a:solidFill>
                          <a:effectLst/>
                        </a:rPr>
                        <a:t>91</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Dylan</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Meaker</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2640 Manley Point</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2166</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302599412"/>
                  </a:ext>
                </a:extLst>
              </a:tr>
              <a:tr h="203200">
                <a:tc>
                  <a:txBody>
                    <a:bodyPr/>
                    <a:lstStyle/>
                    <a:p>
                      <a:pPr algn="r" fontAlgn="b"/>
                      <a:r>
                        <a:rPr lang="en-IN" sz="1000" b="0" u="none" strike="noStrike">
                          <a:solidFill>
                            <a:srgbClr val="000000"/>
                          </a:solidFill>
                          <a:effectLst/>
                        </a:rPr>
                        <a:t>109</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Cody</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Blabey</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41 Service Lane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2217</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25157585"/>
                  </a:ext>
                </a:extLst>
              </a:tr>
              <a:tr h="190679">
                <a:tc>
                  <a:txBody>
                    <a:bodyPr/>
                    <a:lstStyle/>
                    <a:p>
                      <a:pPr algn="r" fontAlgn="b"/>
                      <a:r>
                        <a:rPr lang="en-IN" sz="1000" b="0" u="none" strike="noStrike">
                          <a:solidFill>
                            <a:srgbClr val="000000"/>
                          </a:solidFill>
                          <a:effectLst/>
                        </a:rPr>
                        <a:t>117</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Nance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dirty="0" err="1">
                          <a:solidFill>
                            <a:srgbClr val="000000"/>
                          </a:solidFill>
                          <a:effectLst/>
                        </a:rPr>
                        <a:t>Suttling</a:t>
                      </a:r>
                      <a:endParaRPr lang="en-IN" sz="1000" b="0" i="0" u="none" strike="noStrike" dirty="0">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185 Pennsylvania Way</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4226</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QLD</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880292163"/>
                  </a:ext>
                </a:extLst>
              </a:tr>
              <a:tr h="195401">
                <a:tc>
                  <a:txBody>
                    <a:bodyPr/>
                    <a:lstStyle/>
                    <a:p>
                      <a:pPr algn="r" fontAlgn="b"/>
                      <a:r>
                        <a:rPr lang="en-IN" sz="1000" b="0" u="none" strike="noStrike">
                          <a:solidFill>
                            <a:srgbClr val="000000"/>
                          </a:solidFill>
                          <a:effectLst/>
                        </a:rPr>
                        <a:t>144</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Jory</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Barrabeale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22 Oxford Junction</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2315</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523720165"/>
                  </a:ext>
                </a:extLst>
              </a:tr>
              <a:tr h="113436">
                <a:tc>
                  <a:txBody>
                    <a:bodyPr/>
                    <a:lstStyle/>
                    <a:p>
                      <a:pPr algn="r" fontAlgn="b"/>
                      <a:r>
                        <a:rPr lang="en-IN" sz="1000" b="0" u="none" strike="noStrike">
                          <a:solidFill>
                            <a:srgbClr val="000000"/>
                          </a:solidFill>
                          <a:effectLst/>
                        </a:rPr>
                        <a:t>151</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Donnie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Brimson</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34457 Springview Street</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2759</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660015036"/>
                  </a:ext>
                </a:extLst>
              </a:tr>
              <a:tr h="113436">
                <a:tc>
                  <a:txBody>
                    <a:bodyPr/>
                    <a:lstStyle/>
                    <a:p>
                      <a:pPr algn="r" fontAlgn="b"/>
                      <a:r>
                        <a:rPr lang="en-IN" sz="1000" b="0" u="none" strike="noStrike">
                          <a:solidFill>
                            <a:srgbClr val="000000"/>
                          </a:solidFill>
                          <a:effectLst/>
                        </a:rPr>
                        <a:t>165</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Aldon</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Roelofs</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22371 Miller Trail</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2032</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NSW</a:t>
                      </a:r>
                      <a:endParaRPr lang="en-IN" sz="1000" b="0" i="0" u="none" strike="noStrike">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1794137725"/>
                  </a:ext>
                </a:extLst>
              </a:tr>
              <a:tr h="113436">
                <a:tc>
                  <a:txBody>
                    <a:bodyPr/>
                    <a:lstStyle/>
                    <a:p>
                      <a:pPr algn="r" fontAlgn="b"/>
                      <a:r>
                        <a:rPr lang="en-IN" sz="1000" b="0" u="none" strike="noStrike">
                          <a:solidFill>
                            <a:srgbClr val="000000"/>
                          </a:solidFill>
                          <a:effectLst/>
                        </a:rPr>
                        <a:t>167</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Nathalie</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Tideswell</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a:solidFill>
                            <a:srgbClr val="000000"/>
                          </a:solidFill>
                          <a:effectLst/>
                        </a:rPr>
                        <a:t>75612 Clarendon Junction</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r" fontAlgn="b"/>
                      <a:r>
                        <a:rPr lang="en-IN" sz="1000" b="0" u="none" strike="noStrike">
                          <a:solidFill>
                            <a:srgbClr val="000000"/>
                          </a:solidFill>
                          <a:effectLst/>
                        </a:rPr>
                        <a:t>4352</a:t>
                      </a:r>
                      <a:endParaRPr lang="en-IN" sz="1000" b="0" i="0" u="none" strike="noStrike">
                        <a:solidFill>
                          <a:srgbClr val="000000"/>
                        </a:solidFill>
                        <a:effectLst/>
                        <a:latin typeface="Arial" panose="020B0604020202020204" pitchFamily="34" charset="0"/>
                      </a:endParaRPr>
                    </a:p>
                  </a:txBody>
                  <a:tcPr marL="9525" marR="9525" marT="9525" marB="0" anchor="b"/>
                </a:tc>
                <a:tc>
                  <a:txBody>
                    <a:bodyPr/>
                    <a:lstStyle/>
                    <a:p>
                      <a:pPr algn="l" fontAlgn="b"/>
                      <a:r>
                        <a:rPr lang="en-IN" sz="1000" b="0" u="none" strike="noStrike" dirty="0">
                          <a:solidFill>
                            <a:srgbClr val="000000"/>
                          </a:solidFill>
                          <a:effectLst/>
                        </a:rPr>
                        <a:t>QLD</a:t>
                      </a:r>
                      <a:endParaRPr lang="en-IN" sz="1000" b="0" i="0" u="none" strike="noStrike" dirty="0">
                        <a:solidFill>
                          <a:srgbClr val="000000"/>
                        </a:solidFill>
                        <a:effectLst/>
                        <a:latin typeface="Arial" panose="020B0604020202020204" pitchFamily="34" charset="0"/>
                      </a:endParaRPr>
                    </a:p>
                  </a:txBody>
                  <a:tcPr marL="9525" marR="9525" marT="9525" marB="0" anchor="b"/>
                </a:tc>
                <a:extLst>
                  <a:ext uri="{0D108BD9-81ED-4DB2-BD59-A6C34878D82A}">
                    <a16:rowId xmlns:a16="http://schemas.microsoft.com/office/drawing/2014/main" val="2335840478"/>
                  </a:ext>
                </a:extLst>
              </a:tr>
            </a:tbl>
          </a:graphicData>
        </a:graphic>
      </p:graphicFrame>
    </p:spTree>
    <p:extLst>
      <p:ext uri="{BB962C8B-B14F-4D97-AF65-F5344CB8AC3E}">
        <p14:creationId xmlns:p14="http://schemas.microsoft.com/office/powerpoint/2010/main" val="94545859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06"/>
          <p:cNvSpPr/>
          <p:nvPr/>
        </p:nvSpPr>
        <p:spPr>
          <a:xfrm rot="10800000" flipH="1">
            <a:off x="-1" y="0"/>
            <a:ext cx="9163201" cy="514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64" y="0"/>
                </a:lnTo>
                <a:lnTo>
                  <a:pt x="21600" y="8964"/>
                </a:lnTo>
                <a:lnTo>
                  <a:pt x="21600" y="21600"/>
                </a:lnTo>
                <a:lnTo>
                  <a:pt x="0" y="21600"/>
                </a:lnTo>
                <a:close/>
              </a:path>
            </a:pathLst>
          </a:custGeom>
          <a:gradFill>
            <a:gsLst>
              <a:gs pos="0">
                <a:srgbClr val="1077D2"/>
              </a:gs>
              <a:gs pos="100000">
                <a:srgbClr val="093153"/>
              </a:gs>
            </a:gsLst>
            <a:lin ang="12000143"/>
          </a:gradFill>
          <a:ln w="12700">
            <a:miter lim="400000"/>
          </a:ln>
        </p:spPr>
        <p:txBody>
          <a:bodyPr lIns="45719" rIns="45719" anchor="ctr"/>
          <a:lstStyle/>
          <a:p>
            <a:endParaRPr/>
          </a:p>
        </p:txBody>
      </p:sp>
      <p:sp>
        <p:nvSpPr>
          <p:cNvPr id="158" name="Shape 107"/>
          <p:cNvSpPr/>
          <p:nvPr/>
        </p:nvSpPr>
        <p:spPr>
          <a:xfrm>
            <a:off x="537899" y="1895175"/>
            <a:ext cx="3953102" cy="723243"/>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3500">
                <a:solidFill>
                  <a:srgbClr val="FFFFFF"/>
                </a:solidFill>
                <a:latin typeface="Open Sans Extrabold"/>
                <a:ea typeface="Open Sans Extrabold"/>
                <a:cs typeface="Open Sans Extrabold"/>
                <a:sym typeface="Open Sans Extrabold"/>
              </a:defRPr>
            </a:lvl1pPr>
          </a:lstStyle>
          <a:p>
            <a:r>
              <a:rPr lang="en-GB" dirty="0"/>
              <a:t>Thank You</a:t>
            </a:r>
            <a:endParaRPr dirty="0"/>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63"/>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17" name="Shape 64"/>
          <p:cNvSpPr/>
          <p:nvPr/>
        </p:nvSpPr>
        <p:spPr>
          <a:xfrm>
            <a:off x="205025" y="263974"/>
            <a:ext cx="8565600" cy="466642"/>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t>Agenda</a:t>
            </a:r>
          </a:p>
        </p:txBody>
      </p:sp>
      <p:sp>
        <p:nvSpPr>
          <p:cNvPr id="118" name="Shape 65"/>
          <p:cNvSpPr/>
          <p:nvPr/>
        </p:nvSpPr>
        <p:spPr>
          <a:xfrm>
            <a:off x="343874" y="1211200"/>
            <a:ext cx="5459402" cy="1708756"/>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p>
            <a:pPr marL="457200" indent="-355600">
              <a:lnSpc>
                <a:spcPct val="115000"/>
              </a:lnSpc>
              <a:buClr>
                <a:srgbClr val="000000"/>
              </a:buClr>
              <a:buSzPts val="2000"/>
              <a:buAutoNum type="arabicPeriod"/>
              <a:defRPr sz="2000">
                <a:latin typeface="Open Sans"/>
                <a:ea typeface="Open Sans"/>
                <a:cs typeface="Open Sans"/>
                <a:sym typeface="Open Sans"/>
              </a:defRPr>
            </a:pPr>
            <a:r>
              <a:t>Introduction</a:t>
            </a:r>
          </a:p>
          <a:p>
            <a:pPr marL="457200" indent="-355600">
              <a:lnSpc>
                <a:spcPct val="115000"/>
              </a:lnSpc>
              <a:buClr>
                <a:srgbClr val="000000"/>
              </a:buClr>
              <a:buSzPts val="2000"/>
              <a:buAutoNum type="arabicPeriod"/>
              <a:defRPr sz="2000">
                <a:latin typeface="Open Sans"/>
                <a:ea typeface="Open Sans"/>
                <a:cs typeface="Open Sans"/>
                <a:sym typeface="Open Sans"/>
              </a:defRPr>
            </a:pPr>
            <a:r>
              <a:t>Data Exploration</a:t>
            </a:r>
          </a:p>
          <a:p>
            <a:pPr marL="457200" indent="-355600">
              <a:lnSpc>
                <a:spcPct val="115000"/>
              </a:lnSpc>
              <a:buClr>
                <a:srgbClr val="000000"/>
              </a:buClr>
              <a:buSzPts val="2000"/>
              <a:buAutoNum type="arabicPeriod"/>
              <a:defRPr sz="2000">
                <a:latin typeface="Open Sans"/>
                <a:ea typeface="Open Sans"/>
                <a:cs typeface="Open Sans"/>
                <a:sym typeface="Open Sans"/>
              </a:defRPr>
            </a:pPr>
            <a:r>
              <a:t>Model Development</a:t>
            </a:r>
          </a:p>
          <a:p>
            <a:pPr marL="457200" indent="-355600">
              <a:lnSpc>
                <a:spcPct val="115000"/>
              </a:lnSpc>
              <a:buClr>
                <a:srgbClr val="000000"/>
              </a:buClr>
              <a:buSzPts val="2000"/>
              <a:buAutoNum type="arabicPeriod"/>
              <a:defRPr sz="2000">
                <a:latin typeface="Open Sans"/>
                <a:ea typeface="Open Sans"/>
                <a:cs typeface="Open Sans"/>
                <a:sym typeface="Open Sans"/>
              </a:defRPr>
            </a:pPr>
            <a:r>
              <a:t>Interpretation</a:t>
            </a:r>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70"/>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22" name="Shape 71"/>
          <p:cNvSpPr/>
          <p:nvPr/>
        </p:nvSpPr>
        <p:spPr>
          <a:xfrm>
            <a:off x="205025" y="263974"/>
            <a:ext cx="8565600" cy="466642"/>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t>Introduction</a:t>
            </a:r>
          </a:p>
        </p:txBody>
      </p:sp>
      <p:sp>
        <p:nvSpPr>
          <p:cNvPr id="123" name="Shape 72"/>
          <p:cNvSpPr/>
          <p:nvPr/>
        </p:nvSpPr>
        <p:spPr>
          <a:xfrm>
            <a:off x="213884" y="1015049"/>
            <a:ext cx="8565600" cy="516327"/>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Identify &amp; Recommending High Value Customers</a:t>
            </a:r>
            <a:endParaRPr dirty="0"/>
          </a:p>
        </p:txBody>
      </p:sp>
      <p:sp>
        <p:nvSpPr>
          <p:cNvPr id="3" name="Text Placeholder 2">
            <a:extLst>
              <a:ext uri="{FF2B5EF4-FFF2-40B4-BE49-F238E27FC236}">
                <a16:creationId xmlns:a16="http://schemas.microsoft.com/office/drawing/2014/main" id="{574395DA-FAB4-E921-3AC7-90CA7A176501}"/>
              </a:ext>
            </a:extLst>
          </p:cNvPr>
          <p:cNvSpPr>
            <a:spLocks noGrp="1"/>
          </p:cNvSpPr>
          <p:nvPr>
            <p:ph type="body" sz="half" idx="1"/>
          </p:nvPr>
        </p:nvSpPr>
        <p:spPr>
          <a:xfrm>
            <a:off x="339721" y="1531376"/>
            <a:ext cx="3999902" cy="3416400"/>
          </a:xfrm>
        </p:spPr>
        <p:txBody>
          <a:bodyPr/>
          <a:lstStyle/>
          <a:p>
            <a:pPr marL="139700" indent="0">
              <a:buNone/>
            </a:pPr>
            <a:r>
              <a:rPr lang="en-IN" sz="1800" u="sng" dirty="0"/>
              <a:t>Outline Of Problem</a:t>
            </a:r>
          </a:p>
          <a:p>
            <a:pPr marL="139700" indent="0">
              <a:buNone/>
            </a:pPr>
            <a:endParaRPr lang="en-IN" u="sng" dirty="0"/>
          </a:p>
          <a:p>
            <a:pPr>
              <a:lnSpc>
                <a:spcPct val="150000"/>
              </a:lnSpc>
              <a:buFont typeface="Arial" panose="020B0604020202020204" pitchFamily="34" charset="0"/>
              <a:buChar char="•"/>
            </a:pPr>
            <a:r>
              <a:rPr lang="en-GB" sz="1100" dirty="0"/>
              <a:t>Sprocket Central is a company that specializes in high-quality bikes and accessories.</a:t>
            </a:r>
          </a:p>
          <a:p>
            <a:pPr marL="139700" indent="0">
              <a:lnSpc>
                <a:spcPct val="150000"/>
              </a:lnSpc>
              <a:buNone/>
            </a:pPr>
            <a:endParaRPr lang="en-GB" sz="1100" dirty="0"/>
          </a:p>
          <a:p>
            <a:pPr>
              <a:lnSpc>
                <a:spcPct val="200000"/>
              </a:lnSpc>
              <a:buFont typeface="Arial" panose="020B0604020202020204" pitchFamily="34" charset="0"/>
              <a:buChar char="•"/>
            </a:pPr>
            <a:r>
              <a:rPr lang="en-GB" sz="1100" dirty="0"/>
              <a:t>The Marketing team is looking to boost sales.</a:t>
            </a:r>
          </a:p>
          <a:p>
            <a:pPr marL="139700" indent="0">
              <a:lnSpc>
                <a:spcPct val="200000"/>
              </a:lnSpc>
              <a:buNone/>
            </a:pPr>
            <a:endParaRPr lang="en-GB" sz="1100" dirty="0"/>
          </a:p>
          <a:p>
            <a:pPr>
              <a:lnSpc>
                <a:spcPct val="150000"/>
              </a:lnSpc>
              <a:buFont typeface="Arial" panose="020B0604020202020204" pitchFamily="34" charset="0"/>
              <a:buChar char="•"/>
            </a:pPr>
            <a:r>
              <a:rPr lang="en-GB" sz="1100" dirty="0"/>
              <a:t>To target 1000 new customers that will bring the highest value to the business.</a:t>
            </a:r>
            <a:endParaRPr lang="en-IN" sz="1100" dirty="0"/>
          </a:p>
        </p:txBody>
      </p:sp>
      <p:sp>
        <p:nvSpPr>
          <p:cNvPr id="4" name="Text Placeholder 3">
            <a:extLst>
              <a:ext uri="{FF2B5EF4-FFF2-40B4-BE49-F238E27FC236}">
                <a16:creationId xmlns:a16="http://schemas.microsoft.com/office/drawing/2014/main" id="{6165ADF6-8BC2-F0B4-458D-D0354429977D}"/>
              </a:ext>
            </a:extLst>
          </p:cNvPr>
          <p:cNvSpPr>
            <a:spLocks noGrp="1"/>
          </p:cNvSpPr>
          <p:nvPr>
            <p:ph type="body" sz="half" idx="13"/>
          </p:nvPr>
        </p:nvSpPr>
        <p:spPr>
          <a:xfrm>
            <a:off x="4779582" y="1531376"/>
            <a:ext cx="3999902" cy="3416400"/>
          </a:xfrm>
        </p:spPr>
        <p:txBody>
          <a:bodyPr/>
          <a:lstStyle/>
          <a:p>
            <a:pPr marL="114300" indent="0">
              <a:buNone/>
            </a:pPr>
            <a:r>
              <a:rPr lang="en-IN" u="sng" dirty="0"/>
              <a:t>Approach To Data Analysis</a:t>
            </a:r>
          </a:p>
          <a:p>
            <a:pPr marL="114300" indent="0">
              <a:buNone/>
            </a:pPr>
            <a:endParaRPr lang="en-IN" u="sng" dirty="0"/>
          </a:p>
          <a:p>
            <a:pPr>
              <a:lnSpc>
                <a:spcPct val="200000"/>
              </a:lnSpc>
              <a:buFont typeface="Arial" panose="020B0604020202020204" pitchFamily="34" charset="0"/>
              <a:buChar char="•"/>
            </a:pPr>
            <a:r>
              <a:rPr lang="en-GB" sz="1100" dirty="0"/>
              <a:t>Bike Related Purchases for the last 3 years based on Gender.</a:t>
            </a:r>
          </a:p>
          <a:p>
            <a:pPr>
              <a:lnSpc>
                <a:spcPct val="200000"/>
              </a:lnSpc>
              <a:buFont typeface="Arial" panose="020B0604020202020204" pitchFamily="34" charset="0"/>
              <a:buChar char="•"/>
            </a:pPr>
            <a:r>
              <a:rPr lang="en-GB" sz="1100" dirty="0"/>
              <a:t>Top Industries contributing the maximum profit and bike-related sales.</a:t>
            </a:r>
          </a:p>
          <a:p>
            <a:pPr>
              <a:lnSpc>
                <a:spcPct val="200000"/>
              </a:lnSpc>
              <a:buFont typeface="Arial" panose="020B0604020202020204" pitchFamily="34" charset="0"/>
              <a:buChar char="•"/>
            </a:pPr>
            <a:r>
              <a:rPr lang="en-GB" sz="1100" dirty="0"/>
              <a:t>Wealth Segment by Age Category.</a:t>
            </a:r>
          </a:p>
          <a:p>
            <a:pPr>
              <a:lnSpc>
                <a:spcPct val="200000"/>
              </a:lnSpc>
              <a:buFont typeface="Arial" panose="020B0604020202020204" pitchFamily="34" charset="0"/>
              <a:buChar char="•"/>
            </a:pPr>
            <a:r>
              <a:rPr lang="en-GB" sz="1100" dirty="0"/>
              <a:t>Number of Cars owned in each state.</a:t>
            </a:r>
          </a:p>
          <a:p>
            <a:pPr>
              <a:lnSpc>
                <a:spcPct val="200000"/>
              </a:lnSpc>
              <a:buFont typeface="Arial" panose="020B0604020202020204" pitchFamily="34" charset="0"/>
              <a:buChar char="•"/>
            </a:pPr>
            <a:r>
              <a:rPr lang="en-IN" sz="1100" dirty="0"/>
              <a:t>Customer Classification</a:t>
            </a:r>
            <a:r>
              <a:rPr lang="en-GB" sz="1100" dirty="0"/>
              <a:t>.</a:t>
            </a:r>
            <a:endParaRPr lang="en-IN" sz="1100" dirty="0"/>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79"/>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31" name="Shape 80"/>
          <p:cNvSpPr/>
          <p:nvPr/>
        </p:nvSpPr>
        <p:spPr>
          <a:xfrm>
            <a:off x="205025" y="263974"/>
            <a:ext cx="8565600" cy="466642"/>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dirty="0"/>
              <a:t>Data Exploration</a:t>
            </a:r>
          </a:p>
        </p:txBody>
      </p:sp>
      <p:sp>
        <p:nvSpPr>
          <p:cNvPr id="132" name="Shape 81"/>
          <p:cNvSpPr/>
          <p:nvPr/>
        </p:nvSpPr>
        <p:spPr>
          <a:xfrm>
            <a:off x="205025" y="1083299"/>
            <a:ext cx="8565600" cy="516327"/>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IN" dirty="0"/>
              <a:t>Data Quality Assessment</a:t>
            </a:r>
            <a:endParaRPr dirty="0"/>
          </a:p>
        </p:txBody>
      </p:sp>
      <p:sp>
        <p:nvSpPr>
          <p:cNvPr id="133" name="Shape 82"/>
          <p:cNvSpPr/>
          <p:nvPr/>
        </p:nvSpPr>
        <p:spPr>
          <a:xfrm>
            <a:off x="213225" y="1599626"/>
            <a:ext cx="4636482" cy="433356"/>
          </a:xfrm>
          <a:prstGeom prst="rect">
            <a:avLst/>
          </a:prstGeom>
          <a:ln w="12700">
            <a:miter lim="400000"/>
          </a:ln>
          <a:extLst>
            <a:ext uri="{C572A759-6A51-4108-AA02-DFA0A04FC94B}">
              <ma14:wrappingTextBoxFlag xmlns="" xmlns:ma14="http://schemas.microsoft.com/office/mac/drawingml/2011/main"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GB" dirty="0"/>
              <a:t>The key issue dealt with for the data quality issue:</a:t>
            </a:r>
            <a:endParaRPr dirty="0"/>
          </a:p>
        </p:txBody>
      </p:sp>
      <p:graphicFrame>
        <p:nvGraphicFramePr>
          <p:cNvPr id="2" name="Table 2">
            <a:extLst>
              <a:ext uri="{FF2B5EF4-FFF2-40B4-BE49-F238E27FC236}">
                <a16:creationId xmlns:a16="http://schemas.microsoft.com/office/drawing/2014/main" id="{C5A185E5-6F60-9792-8193-5C2FC553FE7A}"/>
              </a:ext>
            </a:extLst>
          </p:cNvPr>
          <p:cNvGraphicFramePr>
            <a:graphicFrameLocks noGrp="1"/>
          </p:cNvGraphicFramePr>
          <p:nvPr>
            <p:extLst>
              <p:ext uri="{D42A27DB-BD31-4B8C-83A1-F6EECF244321}">
                <p14:modId xmlns:p14="http://schemas.microsoft.com/office/powerpoint/2010/main" val="991957193"/>
              </p:ext>
            </p:extLst>
          </p:nvPr>
        </p:nvGraphicFramePr>
        <p:xfrm>
          <a:off x="772160" y="2280498"/>
          <a:ext cx="7599680" cy="1656503"/>
        </p:xfrm>
        <a:graphic>
          <a:graphicData uri="http://schemas.openxmlformats.org/drawingml/2006/table">
            <a:tbl>
              <a:tblPr firstRow="1" bandRow="1">
                <a:tableStyleId>{00A15C55-8517-42AA-B614-E9B94910E393}</a:tableStyleId>
              </a:tblPr>
              <a:tblGrid>
                <a:gridCol w="1022774">
                  <a:extLst>
                    <a:ext uri="{9D8B030D-6E8A-4147-A177-3AD203B41FA5}">
                      <a16:colId xmlns:a16="http://schemas.microsoft.com/office/drawing/2014/main" val="979134354"/>
                    </a:ext>
                  </a:extLst>
                </a:gridCol>
                <a:gridCol w="1083733">
                  <a:extLst>
                    <a:ext uri="{9D8B030D-6E8A-4147-A177-3AD203B41FA5}">
                      <a16:colId xmlns:a16="http://schemas.microsoft.com/office/drawing/2014/main" val="101767647"/>
                    </a:ext>
                  </a:extLst>
                </a:gridCol>
                <a:gridCol w="1144693">
                  <a:extLst>
                    <a:ext uri="{9D8B030D-6E8A-4147-A177-3AD203B41FA5}">
                      <a16:colId xmlns:a16="http://schemas.microsoft.com/office/drawing/2014/main" val="3990017894"/>
                    </a:ext>
                  </a:extLst>
                </a:gridCol>
                <a:gridCol w="1036320">
                  <a:extLst>
                    <a:ext uri="{9D8B030D-6E8A-4147-A177-3AD203B41FA5}">
                      <a16:colId xmlns:a16="http://schemas.microsoft.com/office/drawing/2014/main" val="432290125"/>
                    </a:ext>
                  </a:extLst>
                </a:gridCol>
                <a:gridCol w="1151467">
                  <a:extLst>
                    <a:ext uri="{9D8B030D-6E8A-4147-A177-3AD203B41FA5}">
                      <a16:colId xmlns:a16="http://schemas.microsoft.com/office/drawing/2014/main" val="3363802313"/>
                    </a:ext>
                  </a:extLst>
                </a:gridCol>
                <a:gridCol w="1049867">
                  <a:extLst>
                    <a:ext uri="{9D8B030D-6E8A-4147-A177-3AD203B41FA5}">
                      <a16:colId xmlns:a16="http://schemas.microsoft.com/office/drawing/2014/main" val="2805015688"/>
                    </a:ext>
                  </a:extLst>
                </a:gridCol>
                <a:gridCol w="1110826">
                  <a:extLst>
                    <a:ext uri="{9D8B030D-6E8A-4147-A177-3AD203B41FA5}">
                      <a16:colId xmlns:a16="http://schemas.microsoft.com/office/drawing/2014/main" val="3302146158"/>
                    </a:ext>
                  </a:extLst>
                </a:gridCol>
              </a:tblGrid>
              <a:tr h="279823">
                <a:tc>
                  <a:txBody>
                    <a:bodyPr/>
                    <a:lstStyle/>
                    <a:p>
                      <a:endParaRPr lang="en-IN" dirty="0"/>
                    </a:p>
                  </a:txBody>
                  <a:tcPr/>
                </a:tc>
                <a:tc>
                  <a:txBody>
                    <a:bodyPr/>
                    <a:lstStyle/>
                    <a:p>
                      <a:pPr algn="ctr"/>
                      <a:r>
                        <a:rPr lang="en-IN" sz="1100" b="1" dirty="0"/>
                        <a:t>Accuracy</a:t>
                      </a:r>
                    </a:p>
                  </a:txBody>
                  <a:tcPr/>
                </a:tc>
                <a:tc>
                  <a:txBody>
                    <a:bodyPr/>
                    <a:lstStyle/>
                    <a:p>
                      <a:pPr algn="ctr"/>
                      <a:r>
                        <a:rPr lang="en-IN" sz="1100" b="1" dirty="0"/>
                        <a:t>Completeness</a:t>
                      </a:r>
                    </a:p>
                  </a:txBody>
                  <a:tcPr/>
                </a:tc>
                <a:tc>
                  <a:txBody>
                    <a:bodyPr/>
                    <a:lstStyle/>
                    <a:p>
                      <a:pPr algn="ctr"/>
                      <a:r>
                        <a:rPr lang="en-IN" sz="1100" b="1" dirty="0"/>
                        <a:t>Consistency</a:t>
                      </a:r>
                    </a:p>
                  </a:txBody>
                  <a:tcPr/>
                </a:tc>
                <a:tc>
                  <a:txBody>
                    <a:bodyPr/>
                    <a:lstStyle/>
                    <a:p>
                      <a:pPr algn="ctr"/>
                      <a:r>
                        <a:rPr lang="en-IN" sz="1100" b="1" dirty="0"/>
                        <a:t>Currency</a:t>
                      </a:r>
                    </a:p>
                  </a:txBody>
                  <a:tcPr/>
                </a:tc>
                <a:tc>
                  <a:txBody>
                    <a:bodyPr/>
                    <a:lstStyle/>
                    <a:p>
                      <a:pPr algn="ctr"/>
                      <a:r>
                        <a:rPr lang="en-IN" sz="1100" b="1" dirty="0"/>
                        <a:t>Relevancy</a:t>
                      </a:r>
                    </a:p>
                  </a:txBody>
                  <a:tcPr/>
                </a:tc>
                <a:tc>
                  <a:txBody>
                    <a:bodyPr/>
                    <a:lstStyle/>
                    <a:p>
                      <a:pPr algn="ctr"/>
                      <a:r>
                        <a:rPr lang="en-IN" sz="1100" b="1" dirty="0"/>
                        <a:t>Validity</a:t>
                      </a:r>
                    </a:p>
                  </a:txBody>
                  <a:tcPr/>
                </a:tc>
                <a:extLst>
                  <a:ext uri="{0D108BD9-81ED-4DB2-BD59-A6C34878D82A}">
                    <a16:rowId xmlns:a16="http://schemas.microsoft.com/office/drawing/2014/main" val="80570690"/>
                  </a:ext>
                </a:extLst>
              </a:tr>
              <a:tr h="370840">
                <a:tc>
                  <a:txBody>
                    <a:bodyPr/>
                    <a:lstStyle/>
                    <a:p>
                      <a:pPr algn="ctr"/>
                      <a:r>
                        <a:rPr lang="en-IN" sz="900" dirty="0"/>
                        <a:t>Customer</a:t>
                      </a:r>
                    </a:p>
                    <a:p>
                      <a:pPr algn="ctr"/>
                      <a:r>
                        <a:rPr lang="en-IN" sz="900" dirty="0"/>
                        <a:t>Demographic</a:t>
                      </a:r>
                    </a:p>
                  </a:txBody>
                  <a:tcPr/>
                </a:tc>
                <a:tc>
                  <a:txBody>
                    <a:bodyPr/>
                    <a:lstStyle/>
                    <a:p>
                      <a:pPr algn="ctr"/>
                      <a:r>
                        <a:rPr lang="en-IN" sz="900" dirty="0"/>
                        <a:t>DOB: Inaccurate</a:t>
                      </a:r>
                    </a:p>
                    <a:p>
                      <a:pPr algn="ctr"/>
                      <a:r>
                        <a:rPr lang="en-IN" sz="900" dirty="0"/>
                        <a:t>Age: Missing</a:t>
                      </a:r>
                    </a:p>
                  </a:txBody>
                  <a:tcPr/>
                </a:tc>
                <a:tc>
                  <a:txBody>
                    <a:bodyPr/>
                    <a:lstStyle/>
                    <a:p>
                      <a:pPr algn="ctr"/>
                      <a:r>
                        <a:rPr lang="en-GB" sz="900" dirty="0"/>
                        <a:t>Job Title: Blanks</a:t>
                      </a:r>
                    </a:p>
                  </a:txBody>
                  <a:tcPr/>
                </a:tc>
                <a:tc>
                  <a:txBody>
                    <a:bodyPr/>
                    <a:lstStyle/>
                    <a:p>
                      <a:pPr algn="ctr"/>
                      <a:r>
                        <a:rPr lang="en-IN" sz="900" dirty="0"/>
                        <a:t>Gender:</a:t>
                      </a:r>
                    </a:p>
                    <a:p>
                      <a:pPr algn="ctr"/>
                      <a:r>
                        <a:rPr lang="en-IN" sz="900" dirty="0"/>
                        <a:t>Inconsistent</a:t>
                      </a:r>
                    </a:p>
                  </a:txBody>
                  <a:tcPr/>
                </a:tc>
                <a:tc>
                  <a:txBody>
                    <a:bodyPr/>
                    <a:lstStyle/>
                    <a:p>
                      <a:pPr algn="ctr"/>
                      <a:r>
                        <a:rPr lang="en-IN" sz="900" dirty="0"/>
                        <a:t>Deceased</a:t>
                      </a:r>
                    </a:p>
                    <a:p>
                      <a:pPr algn="ctr"/>
                      <a:r>
                        <a:rPr lang="en-IN" sz="900" dirty="0"/>
                        <a:t>Customer: Filtered out</a:t>
                      </a:r>
                    </a:p>
                  </a:txBody>
                  <a:tcPr/>
                </a:tc>
                <a:tc>
                  <a:txBody>
                    <a:bodyPr/>
                    <a:lstStyle/>
                    <a:p>
                      <a:pPr algn="ctr"/>
                      <a:r>
                        <a:rPr lang="en-IN" sz="900" dirty="0"/>
                        <a:t>Default Column:</a:t>
                      </a:r>
                    </a:p>
                    <a:p>
                      <a:pPr algn="ctr"/>
                      <a:r>
                        <a:rPr lang="en-IN" sz="900" dirty="0"/>
                        <a:t>Delete</a:t>
                      </a:r>
                    </a:p>
                  </a:txBody>
                  <a:tcPr/>
                </a:tc>
                <a:tc>
                  <a:txBody>
                    <a:bodyPr/>
                    <a:lstStyle/>
                    <a:p>
                      <a:pPr algn="ctr"/>
                      <a:endParaRPr lang="en-IN" sz="900" dirty="0"/>
                    </a:p>
                  </a:txBody>
                  <a:tcPr/>
                </a:tc>
                <a:extLst>
                  <a:ext uri="{0D108BD9-81ED-4DB2-BD59-A6C34878D82A}">
                    <a16:rowId xmlns:a16="http://schemas.microsoft.com/office/drawing/2014/main" val="2855182739"/>
                  </a:ext>
                </a:extLst>
              </a:tr>
              <a:tr h="370840">
                <a:tc>
                  <a:txBody>
                    <a:bodyPr/>
                    <a:lstStyle/>
                    <a:p>
                      <a:pPr algn="ctr"/>
                      <a:r>
                        <a:rPr lang="en-IN" sz="900" dirty="0"/>
                        <a:t>Customer</a:t>
                      </a:r>
                    </a:p>
                    <a:p>
                      <a:pPr algn="ctr"/>
                      <a:r>
                        <a:rPr lang="en-IN" sz="900" dirty="0"/>
                        <a:t>Address</a:t>
                      </a:r>
                    </a:p>
                  </a:txBody>
                  <a:tcPr/>
                </a:tc>
                <a:tc>
                  <a:txBody>
                    <a:bodyPr/>
                    <a:lstStyle/>
                    <a:p>
                      <a:pPr algn="ctr"/>
                      <a:endParaRPr lang="en-IN" sz="900" dirty="0"/>
                    </a:p>
                  </a:txBody>
                  <a:tcPr/>
                </a:tc>
                <a:tc>
                  <a:txBody>
                    <a:bodyPr/>
                    <a:lstStyle/>
                    <a:p>
                      <a:pPr algn="ctr"/>
                      <a:endParaRPr lang="en-IN" sz="900" dirty="0"/>
                    </a:p>
                  </a:txBody>
                  <a:tcPr/>
                </a:tc>
                <a:tc>
                  <a:txBody>
                    <a:bodyPr/>
                    <a:lstStyle/>
                    <a:p>
                      <a:pPr algn="ctr"/>
                      <a:r>
                        <a:rPr lang="en-IN" sz="900" dirty="0"/>
                        <a:t>States:</a:t>
                      </a:r>
                    </a:p>
                    <a:p>
                      <a:pPr algn="ctr"/>
                      <a:r>
                        <a:rPr lang="en-IN" sz="900" dirty="0"/>
                        <a:t>Inconsistent</a:t>
                      </a:r>
                    </a:p>
                  </a:txBody>
                  <a:tcPr/>
                </a:tc>
                <a:tc>
                  <a:txBody>
                    <a:bodyPr/>
                    <a:lstStyle/>
                    <a:p>
                      <a:pPr algn="ctr"/>
                      <a:endParaRPr lang="en-IN" sz="900" dirty="0"/>
                    </a:p>
                  </a:txBody>
                  <a:tcPr/>
                </a:tc>
                <a:tc>
                  <a:txBody>
                    <a:bodyPr/>
                    <a:lstStyle/>
                    <a:p>
                      <a:pPr algn="ctr"/>
                      <a:endParaRPr lang="en-IN" sz="900" dirty="0"/>
                    </a:p>
                  </a:txBody>
                  <a:tcPr/>
                </a:tc>
                <a:tc>
                  <a:txBody>
                    <a:bodyPr/>
                    <a:lstStyle/>
                    <a:p>
                      <a:pPr algn="ctr"/>
                      <a:endParaRPr lang="en-IN" sz="900" dirty="0"/>
                    </a:p>
                  </a:txBody>
                  <a:tcPr/>
                </a:tc>
                <a:extLst>
                  <a:ext uri="{0D108BD9-81ED-4DB2-BD59-A6C34878D82A}">
                    <a16:rowId xmlns:a16="http://schemas.microsoft.com/office/drawing/2014/main" val="738126502"/>
                  </a:ext>
                </a:extLst>
              </a:tr>
              <a:tr h="370840">
                <a:tc>
                  <a:txBody>
                    <a:bodyPr/>
                    <a:lstStyle/>
                    <a:p>
                      <a:pPr algn="ctr"/>
                      <a:r>
                        <a:rPr lang="en-IN" sz="900" dirty="0"/>
                        <a:t>Transactions</a:t>
                      </a:r>
                    </a:p>
                  </a:txBody>
                  <a:tcPr/>
                </a:tc>
                <a:tc>
                  <a:txBody>
                    <a:bodyPr/>
                    <a:lstStyle/>
                    <a:p>
                      <a:pPr algn="ctr"/>
                      <a:r>
                        <a:rPr lang="en-IN" sz="900" dirty="0"/>
                        <a:t>Profit: Missing</a:t>
                      </a:r>
                    </a:p>
                  </a:txBody>
                  <a:tcPr/>
                </a:tc>
                <a:tc>
                  <a:txBody>
                    <a:bodyPr/>
                    <a:lstStyle/>
                    <a:p>
                      <a:pPr algn="ctr"/>
                      <a:r>
                        <a:rPr lang="en-IN" sz="900" dirty="0"/>
                        <a:t>Online Orders:</a:t>
                      </a:r>
                    </a:p>
                    <a:p>
                      <a:pPr algn="ctr"/>
                      <a:r>
                        <a:rPr lang="en-IN" sz="900" dirty="0"/>
                        <a:t>Blanks</a:t>
                      </a:r>
                    </a:p>
                    <a:p>
                      <a:pPr algn="ctr"/>
                      <a:r>
                        <a:rPr lang="en-IN" sz="900" dirty="0"/>
                        <a:t>Brands: Blanks</a:t>
                      </a:r>
                    </a:p>
                  </a:txBody>
                  <a:tcPr/>
                </a:tc>
                <a:tc>
                  <a:txBody>
                    <a:bodyPr/>
                    <a:lstStyle/>
                    <a:p>
                      <a:pPr algn="ctr"/>
                      <a:endParaRPr lang="en-IN" sz="900" dirty="0"/>
                    </a:p>
                  </a:txBody>
                  <a:tcPr/>
                </a:tc>
                <a:tc>
                  <a:txBody>
                    <a:bodyPr/>
                    <a:lstStyle/>
                    <a:p>
                      <a:pPr algn="ctr"/>
                      <a:endParaRPr lang="en-IN" sz="900" dirty="0"/>
                    </a:p>
                  </a:txBody>
                  <a:tcPr/>
                </a:tc>
                <a:tc>
                  <a:txBody>
                    <a:bodyPr/>
                    <a:lstStyle/>
                    <a:p>
                      <a:pPr algn="ctr"/>
                      <a:r>
                        <a:rPr lang="en-GB" sz="900" dirty="0"/>
                        <a:t>Cancelled Status</a:t>
                      </a:r>
                    </a:p>
                    <a:p>
                      <a:pPr algn="ctr"/>
                      <a:r>
                        <a:rPr lang="en-GB" sz="900" dirty="0"/>
                        <a:t>Order: Filtered Out</a:t>
                      </a:r>
                      <a:endParaRPr lang="en-IN" sz="900" dirty="0"/>
                    </a:p>
                  </a:txBody>
                  <a:tcPr/>
                </a:tc>
                <a:tc>
                  <a:txBody>
                    <a:bodyPr/>
                    <a:lstStyle/>
                    <a:p>
                      <a:pPr algn="ctr"/>
                      <a:r>
                        <a:rPr lang="en-GB" sz="900" dirty="0"/>
                        <a:t>List Price: Format</a:t>
                      </a:r>
                    </a:p>
                    <a:p>
                      <a:pPr algn="ctr"/>
                      <a:r>
                        <a:rPr lang="en-GB" sz="900" dirty="0"/>
                        <a:t>Product Sold</a:t>
                      </a:r>
                    </a:p>
                    <a:p>
                      <a:pPr algn="ctr"/>
                      <a:r>
                        <a:rPr lang="en-GB" sz="900" dirty="0"/>
                        <a:t>Date: Format</a:t>
                      </a:r>
                      <a:endParaRPr lang="en-IN" sz="900" dirty="0"/>
                    </a:p>
                  </a:txBody>
                  <a:tcPr/>
                </a:tc>
                <a:extLst>
                  <a:ext uri="{0D108BD9-81ED-4DB2-BD59-A6C34878D82A}">
                    <a16:rowId xmlns:a16="http://schemas.microsoft.com/office/drawing/2014/main" val="1428171788"/>
                  </a:ext>
                </a:extLst>
              </a:tr>
            </a:tbl>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88"/>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0" name="Shape 89"/>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lang="en-IN" dirty="0"/>
              <a:t>Data Exploration</a:t>
            </a:r>
          </a:p>
        </p:txBody>
      </p:sp>
      <p:sp>
        <p:nvSpPr>
          <p:cNvPr id="141" name="Shape 90"/>
          <p:cNvSpPr/>
          <p:nvPr/>
        </p:nvSpPr>
        <p:spPr>
          <a:xfrm>
            <a:off x="205025" y="1083299"/>
            <a:ext cx="8565600" cy="516327"/>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Bike Related Purchase Over The Last 3 Years Based On Gender</a:t>
            </a:r>
            <a:endParaRPr dirty="0"/>
          </a:p>
        </p:txBody>
      </p:sp>
      <p:sp>
        <p:nvSpPr>
          <p:cNvPr id="142" name="Shape 91"/>
          <p:cNvSpPr/>
          <p:nvPr/>
        </p:nvSpPr>
        <p:spPr>
          <a:xfrm>
            <a:off x="205025" y="2164724"/>
            <a:ext cx="4134600" cy="1340399"/>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Data Shows on average female has made more bike-related purchases in the last 3 years compared to male.</a:t>
            </a:r>
          </a:p>
          <a:p>
            <a:endParaRPr lang="en-GB" sz="1100" dirty="0"/>
          </a:p>
          <a:p>
            <a:pPr marL="285750" indent="-285750">
              <a:buFont typeface="Arial" panose="020B0604020202020204" pitchFamily="34" charset="0"/>
              <a:buChar char="•"/>
            </a:pPr>
            <a:r>
              <a:rPr lang="en-GB" sz="1100" dirty="0"/>
              <a:t>Over the past 3 years, about 53% of bike purchases were made by females compared to 47% made by males.</a:t>
            </a:r>
            <a:endParaRPr sz="1100" dirty="0"/>
          </a:p>
        </p:txBody>
      </p:sp>
      <p:graphicFrame>
        <p:nvGraphicFramePr>
          <p:cNvPr id="3" name="Chart 2">
            <a:extLst>
              <a:ext uri="{FF2B5EF4-FFF2-40B4-BE49-F238E27FC236}">
                <a16:creationId xmlns:a16="http://schemas.microsoft.com/office/drawing/2014/main" id="{138C96FB-573D-41C7-3ECA-99046B24A256}"/>
              </a:ext>
            </a:extLst>
          </p:cNvPr>
          <p:cNvGraphicFramePr>
            <a:graphicFrameLocks/>
          </p:cNvGraphicFramePr>
          <p:nvPr>
            <p:extLst>
              <p:ext uri="{D42A27DB-BD31-4B8C-83A1-F6EECF244321}">
                <p14:modId xmlns:p14="http://schemas.microsoft.com/office/powerpoint/2010/main" val="2327078288"/>
              </p:ext>
            </p:extLst>
          </p:nvPr>
        </p:nvGraphicFramePr>
        <p:xfrm>
          <a:off x="4246880" y="1862400"/>
          <a:ext cx="4584735" cy="2666746"/>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97"/>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lang="en-IN" dirty="0"/>
              <a:t>Data Exploration</a:t>
            </a:r>
          </a:p>
        </p:txBody>
      </p:sp>
      <p:sp>
        <p:nvSpPr>
          <p:cNvPr id="150" name="Shape 99"/>
          <p:cNvSpPr/>
          <p:nvPr/>
        </p:nvSpPr>
        <p:spPr>
          <a:xfrm>
            <a:off x="205025" y="1083299"/>
            <a:ext cx="8565600" cy="870271"/>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Top Job Industry Contributing to the Maxing Profit &amp; Bike Related</a:t>
            </a:r>
          </a:p>
          <a:p>
            <a:r>
              <a:rPr lang="en-GB" dirty="0"/>
              <a:t>Purchases</a:t>
            </a:r>
            <a:endParaRPr dirty="0"/>
          </a:p>
        </p:txBody>
      </p:sp>
      <p:sp>
        <p:nvSpPr>
          <p:cNvPr id="151" name="Shape 100"/>
          <p:cNvSpPr/>
          <p:nvPr/>
        </p:nvSpPr>
        <p:spPr>
          <a:xfrm>
            <a:off x="205025" y="2164724"/>
            <a:ext cx="4134600" cy="1924405"/>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The Top 3 Industries Sector Bringing in the Highest Profit are Financial Services, Health &amp; Manufacturing.</a:t>
            </a:r>
          </a:p>
          <a:p>
            <a:endParaRPr lang="en-GB" sz="1100" dirty="0"/>
          </a:p>
          <a:p>
            <a:pPr marL="285750" indent="-285750">
              <a:buFont typeface="Arial" panose="020B0604020202020204" pitchFamily="34" charset="0"/>
              <a:buChar char="•"/>
            </a:pPr>
            <a:r>
              <a:rPr lang="en-GB" sz="1100" dirty="0"/>
              <a:t>These can be obvious as most of these industry sectors are based within the city or on the outskirts of the city therefore consumers prefer bikes for commuting.</a:t>
            </a:r>
          </a:p>
          <a:p>
            <a:endParaRPr lang="en-GB" sz="1100" dirty="0"/>
          </a:p>
          <a:p>
            <a:pPr marL="285750" indent="-285750">
              <a:buFont typeface="Arial" panose="020B0604020202020204" pitchFamily="34" charset="0"/>
              <a:buChar char="•"/>
            </a:pPr>
            <a:r>
              <a:rPr lang="en-GB" sz="1100" dirty="0"/>
              <a:t>Most of the Industry Sectors have returned less than $1,000,000 in profits.</a:t>
            </a:r>
            <a:endParaRPr sz="1100" dirty="0"/>
          </a:p>
        </p:txBody>
      </p:sp>
      <p:graphicFrame>
        <p:nvGraphicFramePr>
          <p:cNvPr id="2" name="Chart 1">
            <a:extLst>
              <a:ext uri="{FF2B5EF4-FFF2-40B4-BE49-F238E27FC236}">
                <a16:creationId xmlns:a16="http://schemas.microsoft.com/office/drawing/2014/main" id="{CE7723F6-7E6E-2483-1E86-56CE24643631}"/>
              </a:ext>
            </a:extLst>
          </p:cNvPr>
          <p:cNvGraphicFramePr>
            <a:graphicFrameLocks/>
          </p:cNvGraphicFramePr>
          <p:nvPr>
            <p:extLst>
              <p:ext uri="{D42A27DB-BD31-4B8C-83A1-F6EECF244321}">
                <p14:modId xmlns:p14="http://schemas.microsoft.com/office/powerpoint/2010/main" val="1499606439"/>
              </p:ext>
            </p:extLst>
          </p:nvPr>
        </p:nvGraphicFramePr>
        <p:xfrm>
          <a:off x="4496418" y="1792999"/>
          <a:ext cx="4474845" cy="3086527"/>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Graphic spid="2"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97"/>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lang="en-IN" dirty="0"/>
              <a:t>Data Exploration</a:t>
            </a:r>
          </a:p>
        </p:txBody>
      </p:sp>
      <p:sp>
        <p:nvSpPr>
          <p:cNvPr id="150" name="Shape 99"/>
          <p:cNvSpPr/>
          <p:nvPr/>
        </p:nvSpPr>
        <p:spPr>
          <a:xfrm>
            <a:off x="205025" y="1083299"/>
            <a:ext cx="8565600" cy="516327"/>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Profit of Wealth Segment by Age Cluster</a:t>
            </a:r>
            <a:endParaRPr dirty="0"/>
          </a:p>
        </p:txBody>
      </p:sp>
      <p:sp>
        <p:nvSpPr>
          <p:cNvPr id="151" name="Shape 100"/>
          <p:cNvSpPr/>
          <p:nvPr/>
        </p:nvSpPr>
        <p:spPr>
          <a:xfrm>
            <a:off x="205025" y="2164724"/>
            <a:ext cx="4134600" cy="2119074"/>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Overall, the Mass customer segmentation makes the highest profit across the different age clusters.</a:t>
            </a:r>
          </a:p>
          <a:p>
            <a:endParaRPr lang="en-GB" sz="1100" dirty="0"/>
          </a:p>
          <a:p>
            <a:pPr marL="285750" indent="-285750">
              <a:buFont typeface="Arial" panose="020B0604020202020204" pitchFamily="34" charset="0"/>
              <a:buChar char="•"/>
            </a:pPr>
            <a:r>
              <a:rPr lang="en-GB" sz="1100" dirty="0"/>
              <a:t>Mass Customer Aged between 38 - 47 are likely to bring more profit for the company compared to other age clusters.</a:t>
            </a:r>
          </a:p>
          <a:p>
            <a:endParaRPr lang="en-GB" sz="1100" dirty="0"/>
          </a:p>
          <a:p>
            <a:pPr marL="285750" indent="-285750">
              <a:buFont typeface="Arial" panose="020B0604020202020204" pitchFamily="34" charset="0"/>
              <a:buChar char="•"/>
            </a:pPr>
            <a:r>
              <a:rPr lang="en-GB" sz="1100" dirty="0"/>
              <a:t>This also indicates a trend of buying power, as the buying power increases over time till 47 and then see’s a decline in buying power, thus leading to lower profits.</a:t>
            </a:r>
          </a:p>
        </p:txBody>
      </p:sp>
      <p:graphicFrame>
        <p:nvGraphicFramePr>
          <p:cNvPr id="3" name="Chart 2">
            <a:extLst>
              <a:ext uri="{FF2B5EF4-FFF2-40B4-BE49-F238E27FC236}">
                <a16:creationId xmlns:a16="http://schemas.microsoft.com/office/drawing/2014/main" id="{7ADBF5A1-1BA7-E2C8-1B12-09A0F3C5FD28}"/>
              </a:ext>
            </a:extLst>
          </p:cNvPr>
          <p:cNvGraphicFramePr>
            <a:graphicFrameLocks/>
          </p:cNvGraphicFramePr>
          <p:nvPr>
            <p:extLst>
              <p:ext uri="{D42A27DB-BD31-4B8C-83A1-F6EECF244321}">
                <p14:modId xmlns:p14="http://schemas.microsoft.com/office/powerpoint/2010/main" val="343688369"/>
              </p:ext>
            </p:extLst>
          </p:nvPr>
        </p:nvGraphicFramePr>
        <p:xfrm>
          <a:off x="4339625" y="1804394"/>
          <a:ext cx="4583920" cy="290984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5012864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Graphic spid="3"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97"/>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lang="en-IN" dirty="0"/>
              <a:t>Data Exploration</a:t>
            </a:r>
          </a:p>
        </p:txBody>
      </p:sp>
      <p:sp>
        <p:nvSpPr>
          <p:cNvPr id="150" name="Shape 99"/>
          <p:cNvSpPr/>
          <p:nvPr/>
        </p:nvSpPr>
        <p:spPr>
          <a:xfrm>
            <a:off x="205025" y="1083299"/>
            <a:ext cx="5071402" cy="516327"/>
          </a:xfrm>
          <a:prstGeom prst="rect">
            <a:avLst/>
          </a:prstGeom>
          <a:ln w="12700">
            <a:miter lim="400000"/>
          </a:ln>
          <a:extLst>
            <a:ext uri="{C572A759-6A51-4108-AA02-DFA0A04FC94B}">
              <ma14:wrappingTextBoxFlag xmlns="" xmlns:ma14="http://schemas.microsoft.com/office/mac/drawingml/2011/main" val="1"/>
            </a:ext>
          </a:extLst>
        </p:spPr>
        <p:txBody>
          <a:bodyPr wrap="square" lIns="91424" tIns="91424" rIns="91424" bIns="91424">
            <a:spAutoFit/>
          </a:bodyPr>
          <a:lstStyle>
            <a:lvl1pPr>
              <a:lnSpc>
                <a:spcPct val="115000"/>
              </a:lnSpc>
              <a:defRPr sz="2000" b="1">
                <a:latin typeface="Open Sans"/>
                <a:ea typeface="Open Sans"/>
                <a:cs typeface="Open Sans"/>
                <a:sym typeface="Open Sans"/>
              </a:defRPr>
            </a:lvl1pPr>
          </a:lstStyle>
          <a:p>
            <a:r>
              <a:rPr lang="en-GB" dirty="0"/>
              <a:t>Number of Cars Owned in each state</a:t>
            </a:r>
            <a:endParaRPr dirty="0"/>
          </a:p>
        </p:txBody>
      </p:sp>
      <p:sp>
        <p:nvSpPr>
          <p:cNvPr id="151" name="Shape 100"/>
          <p:cNvSpPr/>
          <p:nvPr/>
        </p:nvSpPr>
        <p:spPr>
          <a:xfrm>
            <a:off x="205025" y="2466466"/>
            <a:ext cx="4134600" cy="1535068"/>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NSW, QLD &amp; VIC could be potential market opportunities for the company</a:t>
            </a:r>
          </a:p>
          <a:p>
            <a:endParaRPr lang="en-GB" sz="1100" dirty="0"/>
          </a:p>
          <a:p>
            <a:pPr marL="285750" indent="-285750">
              <a:buFont typeface="Arial" panose="020B0604020202020204" pitchFamily="34" charset="0"/>
              <a:buChar char="•"/>
            </a:pPr>
            <a:r>
              <a:rPr lang="en-GB" sz="1100" dirty="0"/>
              <a:t>NSW, has the highest potential as the number of people that own car is almost equal to the number of people who don’t own cars which shows that there is an opportunity to find valuable customers there.</a:t>
            </a:r>
          </a:p>
        </p:txBody>
      </p:sp>
      <p:graphicFrame>
        <p:nvGraphicFramePr>
          <p:cNvPr id="2" name="Chart 1">
            <a:extLst>
              <a:ext uri="{FF2B5EF4-FFF2-40B4-BE49-F238E27FC236}">
                <a16:creationId xmlns:a16="http://schemas.microsoft.com/office/drawing/2014/main" id="{3412165D-2DE7-7CAF-8B78-B5239F94DFA2}"/>
              </a:ext>
            </a:extLst>
          </p:cNvPr>
          <p:cNvGraphicFramePr>
            <a:graphicFrameLocks/>
          </p:cNvGraphicFramePr>
          <p:nvPr>
            <p:extLst>
              <p:ext uri="{D42A27DB-BD31-4B8C-83A1-F6EECF244321}">
                <p14:modId xmlns:p14="http://schemas.microsoft.com/office/powerpoint/2010/main" val="300023351"/>
              </p:ext>
            </p:extLst>
          </p:nvPr>
        </p:nvGraphicFramePr>
        <p:xfrm>
          <a:off x="4339625" y="1862400"/>
          <a:ext cx="4572000" cy="2743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9467044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1"/>
                                        </p:tgtEl>
                                        <p:attrNameLst>
                                          <p:attrName>style.visibility</p:attrName>
                                        </p:attrNameLst>
                                      </p:cBhvr>
                                      <p:to>
                                        <p:strVal val="visible"/>
                                      </p:to>
                                    </p:set>
                                    <p:animEffect transition="in" filter="fade">
                                      <p:cBhvr>
                                        <p:cTn id="7" dur="500"/>
                                        <p:tgtEl>
                                          <p:spTgt spid="15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Graphic spid="2"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97"/>
          <p:cNvSpPr/>
          <p:nvPr/>
        </p:nvSpPr>
        <p:spPr>
          <a:xfrm>
            <a:off x="-15501" y="-19475"/>
            <a:ext cx="91914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lang="en-IN" dirty="0"/>
              <a:t>Model Development</a:t>
            </a:r>
          </a:p>
        </p:txBody>
      </p:sp>
      <p:sp>
        <p:nvSpPr>
          <p:cNvPr id="150" name="Shape 99"/>
          <p:cNvSpPr/>
          <p:nvPr/>
        </p:nvSpPr>
        <p:spPr>
          <a:xfrm>
            <a:off x="205024" y="1083299"/>
            <a:ext cx="7760415" cy="516327"/>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2000" b="1">
                <a:latin typeface="Open Sans"/>
                <a:ea typeface="Open Sans"/>
                <a:cs typeface="Open Sans"/>
                <a:sym typeface="Open Sans"/>
              </a:defRPr>
            </a:lvl1pPr>
          </a:lstStyle>
          <a:p>
            <a:r>
              <a:rPr lang="en-GB" dirty="0"/>
              <a:t>Customer Classification — Targeting High-Value Customers</a:t>
            </a:r>
            <a:endParaRPr dirty="0"/>
          </a:p>
        </p:txBody>
      </p:sp>
      <p:sp>
        <p:nvSpPr>
          <p:cNvPr id="151" name="Shape 100"/>
          <p:cNvSpPr/>
          <p:nvPr/>
        </p:nvSpPr>
        <p:spPr>
          <a:xfrm>
            <a:off x="205024" y="1985560"/>
            <a:ext cx="5606495" cy="367056"/>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100" dirty="0"/>
              <a:t>These are the high-value customers that should be targeted from the new list:</a:t>
            </a:r>
          </a:p>
        </p:txBody>
      </p:sp>
      <p:sp>
        <p:nvSpPr>
          <p:cNvPr id="4" name="TextBox 3">
            <a:extLst>
              <a:ext uri="{FF2B5EF4-FFF2-40B4-BE49-F238E27FC236}">
                <a16:creationId xmlns:a16="http://schemas.microsoft.com/office/drawing/2014/main" id="{78B4CCE3-29E7-D9D2-E332-DBAEFE9FAFD7}"/>
              </a:ext>
            </a:extLst>
          </p:cNvPr>
          <p:cNvSpPr txBox="1"/>
          <p:nvPr/>
        </p:nvSpPr>
        <p:spPr>
          <a:xfrm>
            <a:off x="745066" y="2274327"/>
            <a:ext cx="4294294" cy="16158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285750" marR="0" indent="-285750" algn="l" defTabSz="914400" rtl="0" fontAlgn="auto" latinLnBrk="0" hangingPunct="0">
              <a:lnSpc>
                <a:spcPct val="150000"/>
              </a:lnSpc>
              <a:spcBef>
                <a:spcPts val="0"/>
              </a:spcBef>
              <a:spcAft>
                <a:spcPts val="0"/>
              </a:spcAft>
              <a:buClrTx/>
              <a:buSzTx/>
              <a:buFont typeface="Arial" panose="020B0604020202020204" pitchFamily="34" charset="0"/>
              <a:buChar char="•"/>
              <a:tabLst/>
            </a:pPr>
            <a:r>
              <a:rPr kumimoji="0" lang="en-GB" sz="1100" b="0" i="0" u="none" strike="noStrike" cap="none" spc="0" normalizeH="0" baseline="0" dirty="0">
                <a:ln>
                  <a:noFill/>
                </a:ln>
                <a:solidFill>
                  <a:srgbClr val="000000"/>
                </a:solidFill>
                <a:effectLst/>
                <a:uFillTx/>
                <a:latin typeface="+mn-lt"/>
                <a:ea typeface="+mn-ea"/>
                <a:cs typeface="+mn-cs"/>
                <a:sym typeface="Arial"/>
              </a:rPr>
              <a:t>Most of the high value customers will be female compared to male.</a:t>
            </a:r>
          </a:p>
          <a:p>
            <a:pPr marL="285750" marR="0" indent="-285750" algn="l" defTabSz="914400" rtl="0" fontAlgn="auto" latinLnBrk="0" hangingPunct="0">
              <a:lnSpc>
                <a:spcPct val="150000"/>
              </a:lnSpc>
              <a:spcBef>
                <a:spcPts val="0"/>
              </a:spcBef>
              <a:spcAft>
                <a:spcPts val="0"/>
              </a:spcAft>
              <a:buClrTx/>
              <a:buSzTx/>
              <a:buFont typeface="Arial" panose="020B0604020202020204" pitchFamily="34" charset="0"/>
              <a:buChar char="•"/>
              <a:tabLst/>
            </a:pPr>
            <a:r>
              <a:rPr kumimoji="0" lang="en-GB" sz="1100" b="0" i="0" u="none" strike="noStrike" cap="none" spc="0" normalizeH="0" baseline="0" dirty="0">
                <a:ln>
                  <a:noFill/>
                </a:ln>
                <a:solidFill>
                  <a:srgbClr val="000000"/>
                </a:solidFill>
                <a:effectLst/>
                <a:uFillTx/>
                <a:latin typeface="+mn-lt"/>
                <a:ea typeface="+mn-ea"/>
                <a:cs typeface="+mn-cs"/>
                <a:sym typeface="Arial"/>
              </a:rPr>
              <a:t>Working in the financial services, health and manufacturing industry sector,</a:t>
            </a:r>
            <a:endParaRPr lang="en-GB" sz="1100" dirty="0"/>
          </a:p>
          <a:p>
            <a:pPr marL="285750" marR="0" indent="-285750" algn="l" defTabSz="914400" rtl="0" fontAlgn="auto" latinLnBrk="0" hangingPunct="0">
              <a:lnSpc>
                <a:spcPct val="150000"/>
              </a:lnSpc>
              <a:spcBef>
                <a:spcPts val="0"/>
              </a:spcBef>
              <a:spcAft>
                <a:spcPts val="0"/>
              </a:spcAft>
              <a:buClrTx/>
              <a:buSzTx/>
              <a:buFont typeface="Arial" panose="020B0604020202020204" pitchFamily="34" charset="0"/>
              <a:buChar char="•"/>
              <a:tabLst/>
            </a:pPr>
            <a:r>
              <a:rPr kumimoji="0" lang="en-IN" sz="1100" b="0" i="0" u="none" strike="noStrike" cap="none" spc="0" normalizeH="0" baseline="0" dirty="0">
                <a:ln>
                  <a:noFill/>
                </a:ln>
                <a:solidFill>
                  <a:srgbClr val="000000"/>
                </a:solidFill>
                <a:effectLst/>
                <a:uFillTx/>
                <a:latin typeface="+mn-lt"/>
                <a:ea typeface="+mn-ea"/>
                <a:cs typeface="+mn-cs"/>
                <a:sym typeface="Arial"/>
              </a:rPr>
              <a:t>Aged between 38 – 47</a:t>
            </a:r>
          </a:p>
          <a:p>
            <a:pPr marL="285750" marR="0" indent="-285750" algn="l" defTabSz="914400" rtl="0" fontAlgn="auto" latinLnBrk="0" hangingPunct="0">
              <a:lnSpc>
                <a:spcPct val="150000"/>
              </a:lnSpc>
              <a:spcBef>
                <a:spcPts val="0"/>
              </a:spcBef>
              <a:spcAft>
                <a:spcPts val="0"/>
              </a:spcAft>
              <a:buClrTx/>
              <a:buSzTx/>
              <a:buFont typeface="Arial" panose="020B0604020202020204" pitchFamily="34" charset="0"/>
              <a:buChar char="•"/>
              <a:tabLst/>
            </a:pPr>
            <a:r>
              <a:rPr kumimoji="0" lang="en-GB" sz="1100" b="0" i="0" u="none" strike="noStrike" cap="none" spc="0" normalizeH="0" baseline="0" dirty="0">
                <a:ln>
                  <a:noFill/>
                </a:ln>
                <a:solidFill>
                  <a:srgbClr val="000000"/>
                </a:solidFill>
                <a:effectLst/>
                <a:uFillTx/>
                <a:latin typeface="+mn-lt"/>
                <a:ea typeface="+mn-ea"/>
                <a:cs typeface="+mn-cs"/>
                <a:sym typeface="Arial"/>
              </a:rPr>
              <a:t>Who is currently living in NSW, VIC.</a:t>
            </a:r>
            <a:endParaRPr kumimoji="0" lang="en-IN" sz="11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99543039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1"/>
                                        </p:tgtEl>
                                        <p:attrNameLst>
                                          <p:attrName>style.visibility</p:attrName>
                                        </p:attrNameLst>
                                      </p:cBhvr>
                                      <p:to>
                                        <p:strVal val="visible"/>
                                      </p:to>
                                    </p:set>
                                    <p:animEffect transition="in" filter="fade">
                                      <p:cBhvr>
                                        <p:cTn id="10" dur="5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4" grpId="0"/>
    </p:bldLst>
  </p:timing>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Override1.xml><?xml version="1.0" encoding="utf-8"?>
<a:themeOverride xmlns:a="http://schemas.openxmlformats.org/drawingml/2006/main">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Helvetica"/>
      <a:ea typeface="Helvetica"/>
      <a:cs typeface="Helvetica"/>
    </a:majorFont>
    <a:minorFont>
      <a:latin typeface="Helvetica"/>
      <a:ea typeface="Helvetica"/>
      <a:cs typeface="Helvetica"/>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360</TotalTime>
  <Words>648</Words>
  <Application>Microsoft Office PowerPoint</Application>
  <PresentationFormat>On-screen Show (16:9)</PresentationFormat>
  <Paragraphs>165</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Open Sans</vt:lpstr>
      <vt:lpstr>Open Sans Extrabold</vt:lpstr>
      <vt:lpstr>Open Sans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Rejoice Raju</cp:lastModifiedBy>
  <cp:revision>4</cp:revision>
  <dcterms:modified xsi:type="dcterms:W3CDTF">2023-08-10T18:11:28Z</dcterms:modified>
</cp:coreProperties>
</file>